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913" r:id="rId4"/>
    <p:sldMasterId id="2147483672" r:id="rId5"/>
    <p:sldMasterId id="2147483925" r:id="rId6"/>
  </p:sldMasterIdLst>
  <p:notesMasterIdLst>
    <p:notesMasterId r:id="rId19"/>
  </p:notesMasterIdLst>
  <p:handoutMasterIdLst>
    <p:handoutMasterId r:id="rId20"/>
  </p:handoutMasterIdLst>
  <p:sldIdLst>
    <p:sldId id="324" r:id="rId7"/>
    <p:sldId id="325" r:id="rId8"/>
    <p:sldId id="309" r:id="rId9"/>
    <p:sldId id="323" r:id="rId10"/>
    <p:sldId id="317" r:id="rId11"/>
    <p:sldId id="310" r:id="rId12"/>
    <p:sldId id="326" r:id="rId13"/>
    <p:sldId id="321" r:id="rId14"/>
    <p:sldId id="318" r:id="rId15"/>
    <p:sldId id="327" r:id="rId16"/>
    <p:sldId id="329" r:id="rId17"/>
    <p:sldId id="330" r:id="rId1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5B0"/>
    <a:srgbClr val="00CCFF"/>
    <a:srgbClr val="CBECF1"/>
    <a:srgbClr val="5A61F4"/>
    <a:srgbClr val="E4F6F8"/>
    <a:srgbClr val="F6FBFC"/>
    <a:srgbClr val="DEF3F6"/>
    <a:srgbClr val="FF9999"/>
    <a:srgbClr val="EBF9F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486" autoAdjust="0"/>
    <p:restoredTop sz="94010" autoAdjust="0"/>
  </p:normalViewPr>
  <p:slideViewPr>
    <p:cSldViewPr snapToGrid="0">
      <p:cViewPr varScale="1">
        <p:scale>
          <a:sx n="68" d="100"/>
          <a:sy n="68" d="100"/>
        </p:scale>
        <p:origin x="1456" y="5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62" d="100"/>
          <a:sy n="62" d="100"/>
        </p:scale>
        <p:origin x="3250"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BBA8240-6EF0-410C-BA31-1DBFC0889929}"/>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12036DB8-B5BE-4EDD-BD87-14BD100DD26C}"/>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FD529B35-C71A-4DF7-82E3-C5D5394E7CD7}" type="datetimeFigureOut">
              <a:rPr kumimoji="1" lang="ja-JP" altLang="en-US" smtClean="0"/>
              <a:t>2023/6/5</a:t>
            </a:fld>
            <a:endParaRPr kumimoji="1" lang="ja-JP" altLang="en-US"/>
          </a:p>
        </p:txBody>
      </p:sp>
      <p:sp>
        <p:nvSpPr>
          <p:cNvPr id="4" name="フッター プレースホルダー 3">
            <a:extLst>
              <a:ext uri="{FF2B5EF4-FFF2-40B4-BE49-F238E27FC236}">
                <a16:creationId xmlns:a16="http://schemas.microsoft.com/office/drawing/2014/main" id="{A2D2BCCB-C0ED-4831-84C6-BAB165F6FBB1}"/>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CB324C4-B5E8-43FF-8851-17DB6CEB06AD}"/>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3933A0F4-359C-41DF-8486-CEEF9B0BD415}" type="slidenum">
              <a:rPr kumimoji="1" lang="ja-JP" altLang="en-US" smtClean="0"/>
              <a:t>‹#›</a:t>
            </a:fld>
            <a:endParaRPr kumimoji="1" lang="ja-JP" altLang="en-US"/>
          </a:p>
        </p:txBody>
      </p:sp>
    </p:spTree>
    <p:extLst>
      <p:ext uri="{BB962C8B-B14F-4D97-AF65-F5344CB8AC3E}">
        <p14:creationId xmlns:p14="http://schemas.microsoft.com/office/powerpoint/2010/main" val="12709419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2E0A8DF-B3AD-4862-A14E-F36A337EAABF}" type="datetimeFigureOut">
              <a:rPr kumimoji="1" lang="ja-JP" altLang="en-US" smtClean="0"/>
              <a:t>2023/6/5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3100CC6-6346-490B-874D-E6F8163F90F9}" type="slidenum">
              <a:rPr kumimoji="1" lang="ja-JP" altLang="en-US" smtClean="0"/>
              <a:t>‹#›</a:t>
            </a:fld>
            <a:endParaRPr kumimoji="1" lang="ja-JP" altLang="en-US"/>
          </a:p>
        </p:txBody>
      </p:sp>
    </p:spTree>
    <p:extLst>
      <p:ext uri="{BB962C8B-B14F-4D97-AF65-F5344CB8AC3E}">
        <p14:creationId xmlns:p14="http://schemas.microsoft.com/office/powerpoint/2010/main" val="35950742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1480" y="4748163"/>
            <a:ext cx="5998464" cy="4853037"/>
          </a:xfrm>
        </p:spPr>
        <p:txBody>
          <a:bodyPr>
            <a:noAutofit/>
          </a:bodyPr>
          <a:lstStyle/>
          <a:p>
            <a:pPr algn="just"/>
            <a:endParaRPr kumimoji="1" lang="en-US" altLang="ja-JP" sz="13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24FE9AE1-38AE-4659-AE45-2798FAE6A932}" type="slidenum">
              <a:rPr kumimoji="1" lang="ja-JP" altLang="en-US" smtClean="0"/>
              <a:pPr/>
              <a:t>0</a:t>
            </a:fld>
            <a:endParaRPr kumimoji="1" lang="ja-JP" altLang="en-US"/>
          </a:p>
        </p:txBody>
      </p:sp>
    </p:spTree>
    <p:extLst>
      <p:ext uri="{BB962C8B-B14F-4D97-AF65-F5344CB8AC3E}">
        <p14:creationId xmlns:p14="http://schemas.microsoft.com/office/powerpoint/2010/main" val="3476554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pPr algn="just"/>
            <a:endParaRPr kumimoji="1" lang="en-US" altLang="ja-JP" sz="1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24FE9AE1-38AE-4659-AE45-2798FAE6A932}" type="slidenum">
              <a:rPr kumimoji="1" lang="ja-JP" altLang="en-US" smtClean="0"/>
              <a:pPr/>
              <a:t>1</a:t>
            </a:fld>
            <a:endParaRPr kumimoji="1" lang="ja-JP" altLang="en-US"/>
          </a:p>
        </p:txBody>
      </p:sp>
    </p:spTree>
    <p:extLst>
      <p:ext uri="{BB962C8B-B14F-4D97-AF65-F5344CB8AC3E}">
        <p14:creationId xmlns:p14="http://schemas.microsoft.com/office/powerpoint/2010/main" val="3463543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pPr algn="just"/>
            <a:endParaRPr kumimoji="1" lang="en-US" altLang="ja-JP" sz="1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24FE9AE1-38AE-4659-AE45-2798FAE6A932}" type="slidenum">
              <a:rPr kumimoji="1" lang="ja-JP" altLang="en-US" smtClean="0"/>
              <a:pPr/>
              <a:t>2</a:t>
            </a:fld>
            <a:endParaRPr kumimoji="1" lang="ja-JP" altLang="en-US"/>
          </a:p>
        </p:txBody>
      </p:sp>
    </p:spTree>
    <p:extLst>
      <p:ext uri="{BB962C8B-B14F-4D97-AF65-F5344CB8AC3E}">
        <p14:creationId xmlns:p14="http://schemas.microsoft.com/office/powerpoint/2010/main" val="1595072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pPr algn="just"/>
            <a:endParaRPr kumimoji="1" lang="en-US" altLang="ja-JP" sz="1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4FE9AE1-38AE-4659-AE45-2798FAE6A93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62637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pPr algn="just"/>
            <a:endParaRPr lang="en-US" altLang="ja-JP" sz="1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24FE9AE1-38AE-4659-AE45-2798FAE6A932}" type="slidenum">
              <a:rPr kumimoji="1" lang="ja-JP" altLang="en-US" smtClean="0"/>
              <a:pPr/>
              <a:t>5</a:t>
            </a:fld>
            <a:endParaRPr kumimoji="1" lang="ja-JP" altLang="en-US"/>
          </a:p>
        </p:txBody>
      </p:sp>
    </p:spTree>
    <p:extLst>
      <p:ext uri="{BB962C8B-B14F-4D97-AF65-F5344CB8AC3E}">
        <p14:creationId xmlns:p14="http://schemas.microsoft.com/office/powerpoint/2010/main" val="1185390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lang="ja-JP" altLang="en-US" sz="1400" kern="100" dirty="0">
              <a:latin typeface="Meiryo UI" panose="020B0604030504040204" pitchFamily="50" charset="-128"/>
              <a:ea typeface="Meiryo UI" panose="020B0604030504040204" pitchFamily="50" charset="-128"/>
            </a:endParaRPr>
          </a:p>
          <a:p>
            <a:endParaRPr kumimoji="1" lang="en-US" altLang="ja-JP" sz="1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24FE9AE1-38AE-4659-AE45-2798FAE6A932}" type="slidenum">
              <a:rPr kumimoji="1" lang="ja-JP" altLang="en-US" smtClean="0"/>
              <a:pPr/>
              <a:t>7</a:t>
            </a:fld>
            <a:endParaRPr kumimoji="1" lang="ja-JP" altLang="en-US"/>
          </a:p>
        </p:txBody>
      </p:sp>
    </p:spTree>
    <p:extLst>
      <p:ext uri="{BB962C8B-B14F-4D97-AF65-F5344CB8AC3E}">
        <p14:creationId xmlns:p14="http://schemas.microsoft.com/office/powerpoint/2010/main" val="1747536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pPr algn="just"/>
            <a:endParaRPr lang="en-US" altLang="ja-JP" sz="1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24FE9AE1-38AE-4659-AE45-2798FAE6A932}" type="slidenum">
              <a:rPr kumimoji="1" lang="ja-JP" altLang="en-US" smtClean="0"/>
              <a:pPr/>
              <a:t>8</a:t>
            </a:fld>
            <a:endParaRPr kumimoji="1" lang="ja-JP" altLang="en-US"/>
          </a:p>
        </p:txBody>
      </p:sp>
    </p:spTree>
    <p:extLst>
      <p:ext uri="{BB962C8B-B14F-4D97-AF65-F5344CB8AC3E}">
        <p14:creationId xmlns:p14="http://schemas.microsoft.com/office/powerpoint/2010/main" val="3698608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A18B05B-F2C8-4A46-ADCC-88D9453F52B3}" type="datetime1">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2473374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8C3E37-5F17-49F8-B0E6-C3F3A4640568}" type="datetime1">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288237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30C0EC-D911-4A64-8ADC-3E3F26F34BC5}" type="datetime1">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730103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0CF7A0D-0ADF-4A30-A62E-F1455DD3F8A3}"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2023/6/5</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フッター プレースホルダー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0220AF-F8AF-4100-82F9-52495C867465}"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69046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AB692C0-22E6-4612-8A6D-5DD51D64DB4D}" type="datetime1">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2473374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AA078E-B36A-42D2-AE95-5F4EA5BDEC00}" type="datetime1">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1194820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9956A0E-6CB8-4379-9B50-EA7BB7D6D3A6}" type="datetime1">
              <a:rPr kumimoji="1" lang="ja-JP" altLang="en-US" smtClean="0"/>
              <a:t>2023/6/5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198690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636408-F46A-49BA-B5ED-2B5B581C3895}" type="datetime1">
              <a:rPr kumimoji="1" lang="ja-JP" altLang="en-US" smtClean="0"/>
              <a:t>2023/6/5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3235809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D59B449-057B-4AA2-B2A5-CEB2B6A2C344}" type="datetime1">
              <a:rPr kumimoji="1" lang="ja-JP" altLang="en-US" smtClean="0"/>
              <a:t>2023/6/5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2022128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72E7CD6-7896-414B-A2BB-098A1F668F68}" type="datetime1">
              <a:rPr kumimoji="1" lang="ja-JP" altLang="en-US" smtClean="0"/>
              <a:t>2023/6/5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3155641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A6A816-AA9F-4225-A03B-01818BC24DCD}" type="datetime1">
              <a:rPr kumimoji="1" lang="ja-JP" altLang="en-US" smtClean="0"/>
              <a:t>2023/6/5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33052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FCC6B7E-6A09-4D5A-B35B-7825AF6236B8}" type="datetime1">
              <a:rPr kumimoji="1" lang="ja-JP" altLang="en-US" smtClean="0"/>
              <a:t>2023/6/5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349700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D5E37-593A-4A37-8DC8-5415C291A473}" type="datetime1">
              <a:rPr kumimoji="1" lang="ja-JP" altLang="en-US" smtClean="0"/>
              <a:t>2023/6/5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A20934-601D-4873-BB21-57E0EF4BED53}" type="slidenum">
              <a:rPr kumimoji="1" lang="ja-JP" altLang="en-US" smtClean="0"/>
              <a:pPr/>
              <a:t>‹#›</a:t>
            </a:fld>
            <a:endParaRPr kumimoji="1" lang="ja-JP" altLang="en-US"/>
          </a:p>
        </p:txBody>
      </p:sp>
    </p:spTree>
    <p:extLst>
      <p:ext uri="{BB962C8B-B14F-4D97-AF65-F5344CB8AC3E}">
        <p14:creationId xmlns:p14="http://schemas.microsoft.com/office/powerpoint/2010/main" val="2731101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2208F-0028-4831-A8A3-FD39EA9CE467}" type="datetime1">
              <a:rPr kumimoji="1" lang="ja-JP" altLang="en-US" smtClean="0"/>
              <a:t>2023/6/5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20934-601D-4873-BB21-57E0EF4BED53}" type="slidenum">
              <a:rPr kumimoji="1" lang="ja-JP" altLang="en-US" smtClean="0"/>
              <a:pPr/>
              <a:t>‹#›</a:t>
            </a:fld>
            <a:endParaRPr kumimoji="1" lang="ja-JP" altLang="en-US"/>
          </a:p>
        </p:txBody>
      </p:sp>
      <p:sp>
        <p:nvSpPr>
          <p:cNvPr id="7" name="Rectangle 117">
            <a:extLst>
              <a:ext uri="{FF2B5EF4-FFF2-40B4-BE49-F238E27FC236}">
                <a16:creationId xmlns:a16="http://schemas.microsoft.com/office/drawing/2014/main" id="{4E6A4AA1-5BF5-495C-B58E-9B6B3C008B27}"/>
              </a:ext>
            </a:extLst>
          </p:cNvPr>
          <p:cNvSpPr>
            <a:spLocks noChangeArrowheads="1"/>
          </p:cNvSpPr>
          <p:nvPr userDrawn="1"/>
        </p:nvSpPr>
        <p:spPr bwMode="gray">
          <a:xfrm>
            <a:off x="268555" y="156935"/>
            <a:ext cx="60379" cy="67698"/>
          </a:xfrm>
          <a:prstGeom prst="rect">
            <a:avLst/>
          </a:prstGeom>
          <a:gradFill flip="none" rotWithShape="1">
            <a:gsLst>
              <a:gs pos="51000">
                <a:srgbClr val="00A08E"/>
              </a:gs>
              <a:gs pos="100000">
                <a:srgbClr val="11FFE3"/>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8" name="Rectangle 118">
            <a:extLst>
              <a:ext uri="{FF2B5EF4-FFF2-40B4-BE49-F238E27FC236}">
                <a16:creationId xmlns:a16="http://schemas.microsoft.com/office/drawing/2014/main" id="{C0D590AD-5E9A-4261-8F37-346F0570DF86}"/>
              </a:ext>
            </a:extLst>
          </p:cNvPr>
          <p:cNvSpPr>
            <a:spLocks noChangeArrowheads="1"/>
          </p:cNvSpPr>
          <p:nvPr userDrawn="1"/>
        </p:nvSpPr>
        <p:spPr bwMode="gray">
          <a:xfrm>
            <a:off x="268555" y="269432"/>
            <a:ext cx="60379" cy="67698"/>
          </a:xfrm>
          <a:prstGeom prst="rect">
            <a:avLst/>
          </a:prstGeom>
          <a:gradFill flip="none" rotWithShape="1">
            <a:gsLst>
              <a:gs pos="51000">
                <a:srgbClr val="00A08E"/>
              </a:gs>
              <a:gs pos="100000">
                <a:srgbClr val="11FFE3"/>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9" name="Rectangle 120">
            <a:extLst>
              <a:ext uri="{FF2B5EF4-FFF2-40B4-BE49-F238E27FC236}">
                <a16:creationId xmlns:a16="http://schemas.microsoft.com/office/drawing/2014/main" id="{B46AFDDF-FB32-478E-A3BF-B9BE8E4B48A1}"/>
              </a:ext>
            </a:extLst>
          </p:cNvPr>
          <p:cNvSpPr>
            <a:spLocks noChangeArrowheads="1"/>
          </p:cNvSpPr>
          <p:nvPr userDrawn="1"/>
        </p:nvSpPr>
        <p:spPr bwMode="gray">
          <a:xfrm>
            <a:off x="268555" y="382925"/>
            <a:ext cx="60379" cy="67698"/>
          </a:xfrm>
          <a:prstGeom prst="rect">
            <a:avLst/>
          </a:prstGeom>
          <a:gradFill flip="none" rotWithShape="1">
            <a:gsLst>
              <a:gs pos="51000">
                <a:srgbClr val="00A08E"/>
              </a:gs>
              <a:gs pos="100000">
                <a:srgbClr val="11FFE3"/>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10" name="Rectangle 122">
            <a:extLst>
              <a:ext uri="{FF2B5EF4-FFF2-40B4-BE49-F238E27FC236}">
                <a16:creationId xmlns:a16="http://schemas.microsoft.com/office/drawing/2014/main" id="{C9C44742-9A4D-4C24-B4BC-5469C1E8818E}"/>
              </a:ext>
            </a:extLst>
          </p:cNvPr>
          <p:cNvSpPr>
            <a:spLocks noChangeArrowheads="1"/>
          </p:cNvSpPr>
          <p:nvPr userDrawn="1"/>
        </p:nvSpPr>
        <p:spPr bwMode="gray">
          <a:xfrm>
            <a:off x="369778" y="156935"/>
            <a:ext cx="60379" cy="67698"/>
          </a:xfrm>
          <a:prstGeom prst="rect">
            <a:avLst/>
          </a:prstGeom>
          <a:gradFill flip="none" rotWithShape="1">
            <a:gsLst>
              <a:gs pos="0">
                <a:srgbClr val="00A08E"/>
              </a:gs>
              <a:gs pos="68000">
                <a:srgbClr val="00CC99">
                  <a:lumMod val="89000"/>
                </a:srgbClr>
              </a:gs>
              <a:gs pos="84000">
                <a:srgbClr val="00CC99">
                  <a:lumMod val="75000"/>
                </a:srgbClr>
              </a:gs>
              <a:gs pos="97000">
                <a:srgbClr val="00CC99">
                  <a:lumMod val="70000"/>
                </a:srgbClr>
              </a:gs>
            </a:gsLst>
            <a:path path="circle">
              <a:fillToRect l="50000" t="50000" r="50000" b="50000"/>
            </a:path>
            <a:tileRect/>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11" name="Rectangle 123">
            <a:extLst>
              <a:ext uri="{FF2B5EF4-FFF2-40B4-BE49-F238E27FC236}">
                <a16:creationId xmlns:a16="http://schemas.microsoft.com/office/drawing/2014/main" id="{FA6774A2-DE4D-4B04-8BFC-B2B5EB257189}"/>
              </a:ext>
            </a:extLst>
          </p:cNvPr>
          <p:cNvSpPr>
            <a:spLocks noChangeArrowheads="1"/>
          </p:cNvSpPr>
          <p:nvPr userDrawn="1"/>
        </p:nvSpPr>
        <p:spPr bwMode="gray">
          <a:xfrm>
            <a:off x="369778" y="269432"/>
            <a:ext cx="60379" cy="67698"/>
          </a:xfrm>
          <a:prstGeom prst="rect">
            <a:avLst/>
          </a:prstGeom>
          <a:gradFill flip="none" rotWithShape="1">
            <a:gsLst>
              <a:gs pos="0">
                <a:srgbClr val="00A08E"/>
              </a:gs>
              <a:gs pos="68000">
                <a:srgbClr val="00CC99">
                  <a:lumMod val="89000"/>
                </a:srgbClr>
              </a:gs>
              <a:gs pos="84000">
                <a:srgbClr val="00CC99">
                  <a:lumMod val="75000"/>
                </a:srgbClr>
              </a:gs>
              <a:gs pos="97000">
                <a:srgbClr val="00CC99">
                  <a:lumMod val="70000"/>
                </a:srgbClr>
              </a:gs>
            </a:gsLst>
            <a:path path="circle">
              <a:fillToRect l="50000" t="50000" r="50000" b="50000"/>
            </a:path>
            <a:tileRect/>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12" name="Rectangle 124">
            <a:extLst>
              <a:ext uri="{FF2B5EF4-FFF2-40B4-BE49-F238E27FC236}">
                <a16:creationId xmlns:a16="http://schemas.microsoft.com/office/drawing/2014/main" id="{0760477E-D0E6-4877-89C7-2090CBFC8C5D}"/>
              </a:ext>
            </a:extLst>
          </p:cNvPr>
          <p:cNvSpPr>
            <a:spLocks noChangeArrowheads="1"/>
          </p:cNvSpPr>
          <p:nvPr userDrawn="1"/>
        </p:nvSpPr>
        <p:spPr bwMode="gray">
          <a:xfrm>
            <a:off x="369778" y="382925"/>
            <a:ext cx="60379" cy="67698"/>
          </a:xfrm>
          <a:prstGeom prst="rect">
            <a:avLst/>
          </a:prstGeom>
          <a:gradFill flip="none" rotWithShape="1">
            <a:gsLst>
              <a:gs pos="0">
                <a:srgbClr val="00A08E"/>
              </a:gs>
              <a:gs pos="68000">
                <a:srgbClr val="00CC99">
                  <a:lumMod val="89000"/>
                </a:srgbClr>
              </a:gs>
              <a:gs pos="84000">
                <a:srgbClr val="00CC99">
                  <a:lumMod val="75000"/>
                </a:srgbClr>
              </a:gs>
              <a:gs pos="97000">
                <a:srgbClr val="00CC99">
                  <a:lumMod val="70000"/>
                </a:srgbClr>
              </a:gs>
            </a:gsLst>
            <a:path path="circle">
              <a:fillToRect l="50000" t="50000" r="50000" b="50000"/>
            </a:path>
            <a:tileRect/>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cxnSp>
        <p:nvCxnSpPr>
          <p:cNvPr id="13" name="直線コネクタ 12">
            <a:extLst>
              <a:ext uri="{FF2B5EF4-FFF2-40B4-BE49-F238E27FC236}">
                <a16:creationId xmlns:a16="http://schemas.microsoft.com/office/drawing/2014/main" id="{90143017-DF19-461A-90FC-409D713949BA}"/>
              </a:ext>
            </a:extLst>
          </p:cNvPr>
          <p:cNvCxnSpPr/>
          <p:nvPr userDrawn="1"/>
        </p:nvCxnSpPr>
        <p:spPr>
          <a:xfrm>
            <a:off x="-1" y="549275"/>
            <a:ext cx="9105899" cy="0"/>
          </a:xfrm>
          <a:prstGeom prst="line">
            <a:avLst/>
          </a:prstGeom>
          <a:ln w="63500">
            <a:gradFill flip="none" rotWithShape="1">
              <a:gsLst>
                <a:gs pos="72600">
                  <a:srgbClr val="8FCEAA"/>
                </a:gs>
                <a:gs pos="0">
                  <a:srgbClr val="30A3B3"/>
                </a:gs>
                <a:gs pos="100000">
                  <a:schemeClr val="accent6">
                    <a:lumMod val="40000"/>
                    <a:lumOff val="60000"/>
                  </a:schemeClr>
                </a:gs>
              </a:gsLst>
              <a:path path="circle">
                <a:fillToRect t="100000" r="100000"/>
              </a:path>
              <a:tileRect l="-100000" b="-100000"/>
            </a:gradFill>
          </a:ln>
        </p:spPr>
        <p:style>
          <a:lnRef idx="1">
            <a:schemeClr val="accent1"/>
          </a:lnRef>
          <a:fillRef idx="0">
            <a:schemeClr val="accent1"/>
          </a:fillRef>
          <a:effectRef idx="0">
            <a:schemeClr val="accent1"/>
          </a:effectRef>
          <a:fontRef idx="minor">
            <a:schemeClr val="tx1"/>
          </a:fontRef>
        </p:style>
      </p:cxnSp>
      <p:sp>
        <p:nvSpPr>
          <p:cNvPr id="14" name="Rectangle 117">
            <a:extLst>
              <a:ext uri="{FF2B5EF4-FFF2-40B4-BE49-F238E27FC236}">
                <a16:creationId xmlns:a16="http://schemas.microsoft.com/office/drawing/2014/main" id="{15A7F328-57FC-4771-860A-663438BD4D4B}"/>
              </a:ext>
            </a:extLst>
          </p:cNvPr>
          <p:cNvSpPr>
            <a:spLocks noChangeArrowheads="1"/>
          </p:cNvSpPr>
          <p:nvPr userDrawn="1"/>
        </p:nvSpPr>
        <p:spPr bwMode="gray">
          <a:xfrm>
            <a:off x="163671" y="157257"/>
            <a:ext cx="60379" cy="67698"/>
          </a:xfrm>
          <a:prstGeom prst="rect">
            <a:avLst/>
          </a:prstGeom>
          <a:gradFill flip="none" rotWithShape="1">
            <a:gsLst>
              <a:gs pos="56000">
                <a:srgbClr val="54BFB4"/>
              </a:gs>
              <a:gs pos="100000">
                <a:schemeClr val="bg1"/>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15" name="Rectangle 118">
            <a:extLst>
              <a:ext uri="{FF2B5EF4-FFF2-40B4-BE49-F238E27FC236}">
                <a16:creationId xmlns:a16="http://schemas.microsoft.com/office/drawing/2014/main" id="{6B149159-ED87-4572-8A97-491D997D6DB8}"/>
              </a:ext>
            </a:extLst>
          </p:cNvPr>
          <p:cNvSpPr>
            <a:spLocks noChangeArrowheads="1"/>
          </p:cNvSpPr>
          <p:nvPr userDrawn="1"/>
        </p:nvSpPr>
        <p:spPr bwMode="gray">
          <a:xfrm>
            <a:off x="163671" y="269754"/>
            <a:ext cx="60379" cy="67698"/>
          </a:xfrm>
          <a:prstGeom prst="rect">
            <a:avLst/>
          </a:prstGeom>
          <a:gradFill flip="none" rotWithShape="1">
            <a:gsLst>
              <a:gs pos="56000">
                <a:srgbClr val="54BFB4"/>
              </a:gs>
              <a:gs pos="100000">
                <a:schemeClr val="bg1"/>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16" name="Rectangle 120">
            <a:extLst>
              <a:ext uri="{FF2B5EF4-FFF2-40B4-BE49-F238E27FC236}">
                <a16:creationId xmlns:a16="http://schemas.microsoft.com/office/drawing/2014/main" id="{6445C339-3268-4232-A47D-5D89812869EB}"/>
              </a:ext>
            </a:extLst>
          </p:cNvPr>
          <p:cNvSpPr>
            <a:spLocks noChangeArrowheads="1"/>
          </p:cNvSpPr>
          <p:nvPr userDrawn="1"/>
        </p:nvSpPr>
        <p:spPr bwMode="gray">
          <a:xfrm>
            <a:off x="163671" y="383247"/>
            <a:ext cx="60379" cy="67698"/>
          </a:xfrm>
          <a:prstGeom prst="rect">
            <a:avLst/>
          </a:prstGeom>
          <a:gradFill flip="none" rotWithShape="1">
            <a:gsLst>
              <a:gs pos="56000">
                <a:srgbClr val="54BFB4"/>
              </a:gs>
              <a:gs pos="100000">
                <a:schemeClr val="bg1"/>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Tree>
    <p:extLst>
      <p:ext uri="{BB962C8B-B14F-4D97-AF65-F5344CB8AC3E}">
        <p14:creationId xmlns:p14="http://schemas.microsoft.com/office/powerpoint/2010/main" val="2715517072"/>
      </p:ext>
    </p:extLst>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BC3BD4E-34F0-48DB-8D63-C42C48239943}" type="datetime1">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t>2023/6/5</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0220AF-F8AF-4100-82F9-52495C867465}"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51749133"/>
      </p:ext>
    </p:extLst>
  </p:cSld>
  <p:clrMap bg1="lt1" tx1="dk1" bg2="lt2" tx2="dk2" accent1="accent1" accent2="accent2" accent3="accent3" accent4="accent4" accent5="accent5" accent6="accent6" hlink="hlink" folHlink="folHlink"/>
  <p:sldLayoutIdLst>
    <p:sldLayoutId id="2147483673"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EA6D3-167C-4873-9281-8ED46F231257}" type="datetime1">
              <a:rPr kumimoji="1" lang="ja-JP" altLang="en-US" smtClean="0"/>
              <a:t>2023/6/5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20934-601D-4873-BB21-57E0EF4BED53}" type="slidenum">
              <a:rPr kumimoji="1" lang="ja-JP" altLang="en-US" smtClean="0"/>
              <a:pPr/>
              <a:t>‹#›</a:t>
            </a:fld>
            <a:endParaRPr kumimoji="1" lang="ja-JP" altLang="en-US"/>
          </a:p>
        </p:txBody>
      </p:sp>
      <p:sp>
        <p:nvSpPr>
          <p:cNvPr id="7" name="Rectangle 117">
            <a:extLst>
              <a:ext uri="{FF2B5EF4-FFF2-40B4-BE49-F238E27FC236}">
                <a16:creationId xmlns:a16="http://schemas.microsoft.com/office/drawing/2014/main" id="{4E6A4AA1-5BF5-495C-B58E-9B6B3C008B27}"/>
              </a:ext>
            </a:extLst>
          </p:cNvPr>
          <p:cNvSpPr>
            <a:spLocks noChangeArrowheads="1"/>
          </p:cNvSpPr>
          <p:nvPr userDrawn="1"/>
        </p:nvSpPr>
        <p:spPr bwMode="gray">
          <a:xfrm>
            <a:off x="268555" y="156935"/>
            <a:ext cx="60379" cy="67698"/>
          </a:xfrm>
          <a:prstGeom prst="rect">
            <a:avLst/>
          </a:prstGeom>
          <a:gradFill flip="none" rotWithShape="1">
            <a:gsLst>
              <a:gs pos="51000">
                <a:srgbClr val="00A08E"/>
              </a:gs>
              <a:gs pos="100000">
                <a:srgbClr val="11FFE3"/>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8" name="Rectangle 118">
            <a:extLst>
              <a:ext uri="{FF2B5EF4-FFF2-40B4-BE49-F238E27FC236}">
                <a16:creationId xmlns:a16="http://schemas.microsoft.com/office/drawing/2014/main" id="{C0D590AD-5E9A-4261-8F37-346F0570DF86}"/>
              </a:ext>
            </a:extLst>
          </p:cNvPr>
          <p:cNvSpPr>
            <a:spLocks noChangeArrowheads="1"/>
          </p:cNvSpPr>
          <p:nvPr userDrawn="1"/>
        </p:nvSpPr>
        <p:spPr bwMode="gray">
          <a:xfrm>
            <a:off x="268555" y="269432"/>
            <a:ext cx="60379" cy="67698"/>
          </a:xfrm>
          <a:prstGeom prst="rect">
            <a:avLst/>
          </a:prstGeom>
          <a:gradFill flip="none" rotWithShape="1">
            <a:gsLst>
              <a:gs pos="51000">
                <a:srgbClr val="00A08E"/>
              </a:gs>
              <a:gs pos="100000">
                <a:srgbClr val="11FFE3"/>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9" name="Rectangle 120">
            <a:extLst>
              <a:ext uri="{FF2B5EF4-FFF2-40B4-BE49-F238E27FC236}">
                <a16:creationId xmlns:a16="http://schemas.microsoft.com/office/drawing/2014/main" id="{B46AFDDF-FB32-478E-A3BF-B9BE8E4B48A1}"/>
              </a:ext>
            </a:extLst>
          </p:cNvPr>
          <p:cNvSpPr>
            <a:spLocks noChangeArrowheads="1"/>
          </p:cNvSpPr>
          <p:nvPr userDrawn="1"/>
        </p:nvSpPr>
        <p:spPr bwMode="gray">
          <a:xfrm>
            <a:off x="268555" y="382925"/>
            <a:ext cx="60379" cy="67698"/>
          </a:xfrm>
          <a:prstGeom prst="rect">
            <a:avLst/>
          </a:prstGeom>
          <a:gradFill flip="none" rotWithShape="1">
            <a:gsLst>
              <a:gs pos="51000">
                <a:srgbClr val="00A08E"/>
              </a:gs>
              <a:gs pos="100000">
                <a:srgbClr val="11FFE3"/>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10" name="Rectangle 122">
            <a:extLst>
              <a:ext uri="{FF2B5EF4-FFF2-40B4-BE49-F238E27FC236}">
                <a16:creationId xmlns:a16="http://schemas.microsoft.com/office/drawing/2014/main" id="{C9C44742-9A4D-4C24-B4BC-5469C1E8818E}"/>
              </a:ext>
            </a:extLst>
          </p:cNvPr>
          <p:cNvSpPr>
            <a:spLocks noChangeArrowheads="1"/>
          </p:cNvSpPr>
          <p:nvPr userDrawn="1"/>
        </p:nvSpPr>
        <p:spPr bwMode="gray">
          <a:xfrm>
            <a:off x="369778" y="156935"/>
            <a:ext cx="60379" cy="67698"/>
          </a:xfrm>
          <a:prstGeom prst="rect">
            <a:avLst/>
          </a:prstGeom>
          <a:gradFill flip="none" rotWithShape="1">
            <a:gsLst>
              <a:gs pos="0">
                <a:srgbClr val="00A08E"/>
              </a:gs>
              <a:gs pos="68000">
                <a:srgbClr val="00CC99">
                  <a:lumMod val="89000"/>
                </a:srgbClr>
              </a:gs>
              <a:gs pos="84000">
                <a:srgbClr val="00CC99">
                  <a:lumMod val="75000"/>
                </a:srgbClr>
              </a:gs>
              <a:gs pos="97000">
                <a:srgbClr val="00CC99">
                  <a:lumMod val="70000"/>
                </a:srgbClr>
              </a:gs>
            </a:gsLst>
            <a:path path="circle">
              <a:fillToRect l="50000" t="50000" r="50000" b="50000"/>
            </a:path>
            <a:tileRect/>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11" name="Rectangle 123">
            <a:extLst>
              <a:ext uri="{FF2B5EF4-FFF2-40B4-BE49-F238E27FC236}">
                <a16:creationId xmlns:a16="http://schemas.microsoft.com/office/drawing/2014/main" id="{FA6774A2-DE4D-4B04-8BFC-B2B5EB257189}"/>
              </a:ext>
            </a:extLst>
          </p:cNvPr>
          <p:cNvSpPr>
            <a:spLocks noChangeArrowheads="1"/>
          </p:cNvSpPr>
          <p:nvPr userDrawn="1"/>
        </p:nvSpPr>
        <p:spPr bwMode="gray">
          <a:xfrm>
            <a:off x="369778" y="269432"/>
            <a:ext cx="60379" cy="67698"/>
          </a:xfrm>
          <a:prstGeom prst="rect">
            <a:avLst/>
          </a:prstGeom>
          <a:gradFill flip="none" rotWithShape="1">
            <a:gsLst>
              <a:gs pos="0">
                <a:srgbClr val="00A08E"/>
              </a:gs>
              <a:gs pos="68000">
                <a:srgbClr val="00CC99">
                  <a:lumMod val="89000"/>
                </a:srgbClr>
              </a:gs>
              <a:gs pos="84000">
                <a:srgbClr val="00CC99">
                  <a:lumMod val="75000"/>
                </a:srgbClr>
              </a:gs>
              <a:gs pos="97000">
                <a:srgbClr val="00CC99">
                  <a:lumMod val="70000"/>
                </a:srgbClr>
              </a:gs>
            </a:gsLst>
            <a:path path="circle">
              <a:fillToRect l="50000" t="50000" r="50000" b="50000"/>
            </a:path>
            <a:tileRect/>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12" name="Rectangle 124">
            <a:extLst>
              <a:ext uri="{FF2B5EF4-FFF2-40B4-BE49-F238E27FC236}">
                <a16:creationId xmlns:a16="http://schemas.microsoft.com/office/drawing/2014/main" id="{0760477E-D0E6-4877-89C7-2090CBFC8C5D}"/>
              </a:ext>
            </a:extLst>
          </p:cNvPr>
          <p:cNvSpPr>
            <a:spLocks noChangeArrowheads="1"/>
          </p:cNvSpPr>
          <p:nvPr userDrawn="1"/>
        </p:nvSpPr>
        <p:spPr bwMode="gray">
          <a:xfrm>
            <a:off x="369778" y="382925"/>
            <a:ext cx="60379" cy="67698"/>
          </a:xfrm>
          <a:prstGeom prst="rect">
            <a:avLst/>
          </a:prstGeom>
          <a:gradFill flip="none" rotWithShape="1">
            <a:gsLst>
              <a:gs pos="0">
                <a:srgbClr val="00A08E"/>
              </a:gs>
              <a:gs pos="68000">
                <a:srgbClr val="00CC99">
                  <a:lumMod val="89000"/>
                </a:srgbClr>
              </a:gs>
              <a:gs pos="84000">
                <a:srgbClr val="00CC99">
                  <a:lumMod val="75000"/>
                </a:srgbClr>
              </a:gs>
              <a:gs pos="97000">
                <a:srgbClr val="00CC99">
                  <a:lumMod val="70000"/>
                </a:srgbClr>
              </a:gs>
            </a:gsLst>
            <a:path path="circle">
              <a:fillToRect l="50000" t="50000" r="50000" b="50000"/>
            </a:path>
            <a:tileRect/>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cxnSp>
        <p:nvCxnSpPr>
          <p:cNvPr id="13" name="直線コネクタ 12">
            <a:extLst>
              <a:ext uri="{FF2B5EF4-FFF2-40B4-BE49-F238E27FC236}">
                <a16:creationId xmlns:a16="http://schemas.microsoft.com/office/drawing/2014/main" id="{90143017-DF19-461A-90FC-409D713949BA}"/>
              </a:ext>
            </a:extLst>
          </p:cNvPr>
          <p:cNvCxnSpPr/>
          <p:nvPr userDrawn="1"/>
        </p:nvCxnSpPr>
        <p:spPr>
          <a:xfrm>
            <a:off x="-1" y="549275"/>
            <a:ext cx="9105899" cy="0"/>
          </a:xfrm>
          <a:prstGeom prst="line">
            <a:avLst/>
          </a:prstGeom>
          <a:ln w="63500">
            <a:gradFill flip="none" rotWithShape="1">
              <a:gsLst>
                <a:gs pos="72600">
                  <a:srgbClr val="8FCEAA"/>
                </a:gs>
                <a:gs pos="0">
                  <a:srgbClr val="30A3B3"/>
                </a:gs>
                <a:gs pos="100000">
                  <a:schemeClr val="accent6">
                    <a:lumMod val="40000"/>
                    <a:lumOff val="60000"/>
                  </a:schemeClr>
                </a:gs>
              </a:gsLst>
              <a:path path="circle">
                <a:fillToRect t="100000" r="100000"/>
              </a:path>
              <a:tileRect l="-100000" b="-100000"/>
            </a:gradFill>
          </a:ln>
        </p:spPr>
        <p:style>
          <a:lnRef idx="1">
            <a:schemeClr val="accent1"/>
          </a:lnRef>
          <a:fillRef idx="0">
            <a:schemeClr val="accent1"/>
          </a:fillRef>
          <a:effectRef idx="0">
            <a:schemeClr val="accent1"/>
          </a:effectRef>
          <a:fontRef idx="minor">
            <a:schemeClr val="tx1"/>
          </a:fontRef>
        </p:style>
      </p:cxnSp>
      <p:sp>
        <p:nvSpPr>
          <p:cNvPr id="14" name="Rectangle 117">
            <a:extLst>
              <a:ext uri="{FF2B5EF4-FFF2-40B4-BE49-F238E27FC236}">
                <a16:creationId xmlns:a16="http://schemas.microsoft.com/office/drawing/2014/main" id="{15A7F328-57FC-4771-860A-663438BD4D4B}"/>
              </a:ext>
            </a:extLst>
          </p:cNvPr>
          <p:cNvSpPr>
            <a:spLocks noChangeArrowheads="1"/>
          </p:cNvSpPr>
          <p:nvPr userDrawn="1"/>
        </p:nvSpPr>
        <p:spPr bwMode="gray">
          <a:xfrm>
            <a:off x="163671" y="157257"/>
            <a:ext cx="60379" cy="67698"/>
          </a:xfrm>
          <a:prstGeom prst="rect">
            <a:avLst/>
          </a:prstGeom>
          <a:gradFill flip="none" rotWithShape="1">
            <a:gsLst>
              <a:gs pos="56000">
                <a:srgbClr val="54BFB4"/>
              </a:gs>
              <a:gs pos="100000">
                <a:schemeClr val="bg1"/>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15" name="Rectangle 118">
            <a:extLst>
              <a:ext uri="{FF2B5EF4-FFF2-40B4-BE49-F238E27FC236}">
                <a16:creationId xmlns:a16="http://schemas.microsoft.com/office/drawing/2014/main" id="{6B149159-ED87-4572-8A97-491D997D6DB8}"/>
              </a:ext>
            </a:extLst>
          </p:cNvPr>
          <p:cNvSpPr>
            <a:spLocks noChangeArrowheads="1"/>
          </p:cNvSpPr>
          <p:nvPr userDrawn="1"/>
        </p:nvSpPr>
        <p:spPr bwMode="gray">
          <a:xfrm>
            <a:off x="163671" y="269754"/>
            <a:ext cx="60379" cy="67698"/>
          </a:xfrm>
          <a:prstGeom prst="rect">
            <a:avLst/>
          </a:prstGeom>
          <a:gradFill flip="none" rotWithShape="1">
            <a:gsLst>
              <a:gs pos="56000">
                <a:srgbClr val="54BFB4"/>
              </a:gs>
              <a:gs pos="100000">
                <a:schemeClr val="bg1"/>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
        <p:nvSpPr>
          <p:cNvPr id="16" name="Rectangle 120">
            <a:extLst>
              <a:ext uri="{FF2B5EF4-FFF2-40B4-BE49-F238E27FC236}">
                <a16:creationId xmlns:a16="http://schemas.microsoft.com/office/drawing/2014/main" id="{6445C339-3268-4232-A47D-5D89812869EB}"/>
              </a:ext>
            </a:extLst>
          </p:cNvPr>
          <p:cNvSpPr>
            <a:spLocks noChangeArrowheads="1"/>
          </p:cNvSpPr>
          <p:nvPr userDrawn="1"/>
        </p:nvSpPr>
        <p:spPr bwMode="gray">
          <a:xfrm>
            <a:off x="163671" y="383247"/>
            <a:ext cx="60379" cy="67698"/>
          </a:xfrm>
          <a:prstGeom prst="rect">
            <a:avLst/>
          </a:prstGeom>
          <a:gradFill flip="none" rotWithShape="1">
            <a:gsLst>
              <a:gs pos="56000">
                <a:srgbClr val="54BFB4"/>
              </a:gs>
              <a:gs pos="100000">
                <a:schemeClr val="bg1"/>
              </a:gs>
            </a:gsLst>
            <a:path path="circle">
              <a:fillToRect l="100000" t="100000"/>
            </a:path>
            <a:tileRect r="-100000" b="-100000"/>
          </a:gradFill>
          <a:ln w="9525">
            <a:noFill/>
            <a:miter lim="800000"/>
            <a:headEnd/>
            <a:tailEnd/>
          </a:ln>
          <a:effectLst/>
        </p:spPr>
        <p:txBody>
          <a:bodyPr wrap="none" anchor="ctr"/>
          <a:lstStyle/>
          <a:p>
            <a:pPr eaLnBrk="1" fontAlgn="auto" hangingPunct="1">
              <a:spcBef>
                <a:spcPts val="0"/>
              </a:spcBef>
              <a:spcAft>
                <a:spcPts val="0"/>
              </a:spcAft>
              <a:defRPr/>
            </a:pPr>
            <a:endParaRPr kumimoji="0" lang="ja-JP" altLang="en-US" sz="2400" kern="0">
              <a:solidFill>
                <a:srgbClr val="000000"/>
              </a:solidFill>
              <a:latin typeface="Arial" charset="0"/>
              <a:ea typeface="ＭＳ Ｐゴシック" charset="-128"/>
            </a:endParaRPr>
          </a:p>
        </p:txBody>
      </p:sp>
    </p:spTree>
    <p:extLst>
      <p:ext uri="{BB962C8B-B14F-4D97-AF65-F5344CB8AC3E}">
        <p14:creationId xmlns:p14="http://schemas.microsoft.com/office/powerpoint/2010/main" val="2715517072"/>
      </p:ext>
    </p:extLst>
  </p:cSld>
  <p:clrMap bg1="lt1" tx1="dk1" bg2="lt2" tx2="dk2" accent1="accent1" accent2="accent2" accent3="accent3" accent4="accent4" accent5="accent5" accent6="accent6" hlink="hlink" folHlink="folHlink"/>
  <p:sldLayoutIdLst>
    <p:sldLayoutId id="2147483926"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mailto:gyoumu@syupan-kikin.or.jp"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 name="Rectangle 6"/>
          <p:cNvSpPr>
            <a:spLocks noChangeArrowheads="1"/>
          </p:cNvSpPr>
          <p:nvPr/>
        </p:nvSpPr>
        <p:spPr bwMode="auto">
          <a:xfrm>
            <a:off x="450455" y="299243"/>
            <a:ext cx="5488432"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solidFill>
                  <a:srgbClr val="002060"/>
                </a:solidFill>
                <a:latin typeface="Meiryo UI" panose="020B0604030504040204" pitchFamily="50" charset="-128"/>
                <a:ea typeface="Meiryo UI" panose="020B0604030504040204" pitchFamily="50" charset="-128"/>
              </a:rPr>
              <a:t>日本出版産業企業年金基金　事業所さま</a:t>
            </a:r>
          </a:p>
        </p:txBody>
      </p:sp>
      <p:sp>
        <p:nvSpPr>
          <p:cNvPr id="55" name="Rectangle 14"/>
          <p:cNvSpPr>
            <a:spLocks noChangeArrowheads="1"/>
          </p:cNvSpPr>
          <p:nvPr/>
        </p:nvSpPr>
        <p:spPr bwMode="auto">
          <a:xfrm>
            <a:off x="6671070" y="5929362"/>
            <a:ext cx="26638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dist" eaLnBrk="1" hangingPunct="1"/>
            <a:r>
              <a:rPr lang="ja-JP" altLang="en-US" sz="1600" dirty="0">
                <a:solidFill>
                  <a:srgbClr val="002060"/>
                </a:solidFill>
                <a:latin typeface="Meiryo UI" panose="020B0604030504040204" pitchFamily="50" charset="-128"/>
                <a:ea typeface="Meiryo UI" panose="020B0604030504040204" pitchFamily="50" charset="-128"/>
              </a:rPr>
              <a:t>２０２３年６月７日</a:t>
            </a:r>
          </a:p>
          <a:p>
            <a:pPr algn="dist" eaLnBrk="1" hangingPunct="1"/>
            <a:r>
              <a:rPr lang="ja-JP" altLang="en-US" sz="1600" dirty="0">
                <a:solidFill>
                  <a:srgbClr val="002060"/>
                </a:solidFill>
                <a:latin typeface="Meiryo UI" panose="020B0604030504040204" pitchFamily="50" charset="-128"/>
                <a:ea typeface="Meiryo UI" panose="020B0604030504040204" pitchFamily="50" charset="-128"/>
              </a:rPr>
              <a:t>住友生命保険相互会社</a:t>
            </a:r>
          </a:p>
        </p:txBody>
      </p:sp>
      <p:sp>
        <p:nvSpPr>
          <p:cNvPr id="56" name="角丸四角形 55"/>
          <p:cNvSpPr/>
          <p:nvPr/>
        </p:nvSpPr>
        <p:spPr>
          <a:xfrm flipH="1">
            <a:off x="621661" y="2222140"/>
            <a:ext cx="8616606" cy="1124375"/>
          </a:xfrm>
          <a:prstGeom prst="roundRect">
            <a:avLst>
              <a:gd name="adj" fmla="val 21672"/>
            </a:avLst>
          </a:prstGeom>
          <a:solidFill>
            <a:schemeClr val="accent6">
              <a:alpha val="60000"/>
            </a:schemeClr>
          </a:solidFill>
          <a:ln w="635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anchor="ctr"/>
          <a:lstStyle/>
          <a:p>
            <a:pPr algn="ctr" eaLnBrk="1" hangingPunct="1">
              <a:defRPr/>
            </a:pPr>
            <a:r>
              <a:rPr lang="en-US" altLang="ja-JP" sz="3200" dirty="0">
                <a:solidFill>
                  <a:srgbClr val="002060"/>
                </a:solidFill>
                <a:latin typeface="Meiryo UI" panose="020B0604030504040204" pitchFamily="50" charset="-128"/>
                <a:ea typeface="Meiryo UI" panose="020B0604030504040204" pitchFamily="50" charset="-128"/>
              </a:rPr>
              <a:t>2024</a:t>
            </a:r>
            <a:r>
              <a:rPr lang="ja-JP" altLang="en-US" sz="3200" dirty="0">
                <a:solidFill>
                  <a:srgbClr val="002060"/>
                </a:solidFill>
                <a:latin typeface="Meiryo UI" panose="020B0604030504040204" pitchFamily="50" charset="-128"/>
                <a:ea typeface="Meiryo UI" panose="020B0604030504040204" pitchFamily="50" charset="-128"/>
              </a:rPr>
              <a:t>年</a:t>
            </a:r>
            <a:r>
              <a:rPr lang="en-US" altLang="ja-JP" sz="3200" dirty="0">
                <a:solidFill>
                  <a:srgbClr val="002060"/>
                </a:solidFill>
                <a:latin typeface="Meiryo UI" panose="020B0604030504040204" pitchFamily="50" charset="-128"/>
                <a:ea typeface="Meiryo UI" panose="020B0604030504040204" pitchFamily="50" charset="-128"/>
              </a:rPr>
              <a:t>1</a:t>
            </a:r>
            <a:r>
              <a:rPr lang="ja-JP" altLang="en-US" sz="3200" dirty="0">
                <a:solidFill>
                  <a:srgbClr val="002060"/>
                </a:solidFill>
                <a:latin typeface="Meiryo UI" panose="020B0604030504040204" pitchFamily="50" charset="-128"/>
                <a:ea typeface="Meiryo UI" panose="020B0604030504040204" pitchFamily="50" charset="-128"/>
              </a:rPr>
              <a:t>月からの基金事務</a:t>
            </a:r>
            <a:endParaRPr lang="en-US" altLang="ja-JP" sz="3200" dirty="0">
              <a:solidFill>
                <a:srgbClr val="002060"/>
              </a:solidFill>
              <a:latin typeface="Meiryo UI" panose="020B0604030504040204" pitchFamily="50" charset="-128"/>
              <a:ea typeface="Meiryo UI" panose="020B0604030504040204" pitchFamily="50" charset="-128"/>
            </a:endParaRPr>
          </a:p>
          <a:p>
            <a:pPr algn="ctr" eaLnBrk="1" hangingPunct="1">
              <a:defRPr/>
            </a:pPr>
            <a:r>
              <a:rPr lang="ja-JP" altLang="en-US" sz="3200" dirty="0">
                <a:solidFill>
                  <a:srgbClr val="002060"/>
                </a:solidFill>
                <a:latin typeface="Meiryo UI" panose="020B0604030504040204" pitchFamily="50" charset="-128"/>
                <a:ea typeface="Meiryo UI" panose="020B0604030504040204" pitchFamily="50" charset="-128"/>
              </a:rPr>
              <a:t>～ＷＥＢ事務の導入～</a:t>
            </a:r>
            <a:endParaRPr lang="en-US" altLang="ja-JP" sz="32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381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a:extLst>
              <a:ext uri="{FF2B5EF4-FFF2-40B4-BE49-F238E27FC236}">
                <a16:creationId xmlns:a16="http://schemas.microsoft.com/office/drawing/2014/main" id="{FB0161ED-833E-4526-877B-B337C8F342C7}"/>
              </a:ext>
            </a:extLst>
          </p:cNvPr>
          <p:cNvPicPr>
            <a:picLocks noChangeAspect="1"/>
          </p:cNvPicPr>
          <p:nvPr/>
        </p:nvPicPr>
        <p:blipFill>
          <a:blip r:embed="rId2"/>
          <a:stretch>
            <a:fillRect/>
          </a:stretch>
        </p:blipFill>
        <p:spPr>
          <a:xfrm>
            <a:off x="5487024" y="554611"/>
            <a:ext cx="4282393" cy="6014836"/>
          </a:xfrm>
          <a:prstGeom prst="rect">
            <a:avLst/>
          </a:prstGeom>
          <a:ln>
            <a:solidFill>
              <a:schemeClr val="tx1"/>
            </a:solidFill>
          </a:ln>
        </p:spPr>
      </p:pic>
      <p:sp>
        <p:nvSpPr>
          <p:cNvPr id="4" name="スライド番号プレースホルダー 3">
            <a:extLst>
              <a:ext uri="{FF2B5EF4-FFF2-40B4-BE49-F238E27FC236}">
                <a16:creationId xmlns:a16="http://schemas.microsoft.com/office/drawing/2014/main" id="{9B01A222-E04A-45EA-A221-8D47D67BD4C9}"/>
              </a:ext>
            </a:extLst>
          </p:cNvPr>
          <p:cNvSpPr>
            <a:spLocks noGrp="1"/>
          </p:cNvSpPr>
          <p:nvPr>
            <p:ph type="sldNum" sz="quarter" idx="12"/>
          </p:nvPr>
        </p:nvSpPr>
        <p:spPr/>
        <p:txBody>
          <a:bodyPr/>
          <a:lstStyle/>
          <a:p>
            <a:fld id="{1AA20934-601D-4873-BB21-57E0EF4BED53}" type="slidenum">
              <a:rPr kumimoji="1" lang="ja-JP" altLang="en-US" smtClean="0"/>
              <a:pPr/>
              <a:t>9</a:t>
            </a:fld>
            <a:endParaRPr kumimoji="1" lang="ja-JP" altLang="en-US"/>
          </a:p>
        </p:txBody>
      </p:sp>
      <p:pic>
        <p:nvPicPr>
          <p:cNvPr id="5" name="図 4">
            <a:extLst>
              <a:ext uri="{FF2B5EF4-FFF2-40B4-BE49-F238E27FC236}">
                <a16:creationId xmlns:a16="http://schemas.microsoft.com/office/drawing/2014/main" id="{33819D7D-F9F4-4419-9353-A5AC24C4C4A5}"/>
              </a:ext>
            </a:extLst>
          </p:cNvPr>
          <p:cNvPicPr>
            <a:picLocks noChangeAspect="1"/>
          </p:cNvPicPr>
          <p:nvPr/>
        </p:nvPicPr>
        <p:blipFill>
          <a:blip r:embed="rId3"/>
          <a:stretch>
            <a:fillRect/>
          </a:stretch>
        </p:blipFill>
        <p:spPr>
          <a:xfrm>
            <a:off x="5448694" y="839745"/>
            <a:ext cx="4113332" cy="5840571"/>
          </a:xfrm>
          <a:prstGeom prst="rect">
            <a:avLst/>
          </a:prstGeom>
          <a:ln>
            <a:solidFill>
              <a:schemeClr val="tx1"/>
            </a:solidFill>
          </a:ln>
        </p:spPr>
      </p:pic>
      <p:sp>
        <p:nvSpPr>
          <p:cNvPr id="6" name="テキスト ボックス 105">
            <a:extLst>
              <a:ext uri="{FF2B5EF4-FFF2-40B4-BE49-F238E27FC236}">
                <a16:creationId xmlns:a16="http://schemas.microsoft.com/office/drawing/2014/main" id="{D4E4BFE1-CD65-4EAA-B03B-15AD71C527E3}"/>
              </a:ext>
            </a:extLst>
          </p:cNvPr>
          <p:cNvSpPr txBox="1">
            <a:spLocks noChangeArrowheads="1"/>
          </p:cNvSpPr>
          <p:nvPr/>
        </p:nvSpPr>
        <p:spPr bwMode="auto">
          <a:xfrm>
            <a:off x="-1374690" y="97332"/>
            <a:ext cx="9106293"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400" b="1" dirty="0">
                <a:solidFill>
                  <a:srgbClr val="002060"/>
                </a:solidFill>
                <a:latin typeface="Meiryo UI" panose="020B0604030504040204" pitchFamily="50" charset="-128"/>
                <a:ea typeface="Meiryo UI" panose="020B0604030504040204" pitchFamily="50" charset="-128"/>
              </a:rPr>
              <a:t>　＜事務の変更点</a:t>
            </a:r>
            <a:r>
              <a:rPr lang="en-US" altLang="ja-JP" sz="1600" b="1" dirty="0">
                <a:solidFill>
                  <a:srgbClr val="002060"/>
                </a:solidFill>
                <a:latin typeface="Meiryo UI" panose="020B0604030504040204" pitchFamily="50" charset="-128"/>
                <a:ea typeface="Meiryo UI" panose="020B0604030504040204" pitchFamily="50" charset="-128"/>
              </a:rPr>
              <a:t>※</a:t>
            </a:r>
            <a:r>
              <a:rPr lang="ja-JP" altLang="en-US" sz="2400" b="1" dirty="0">
                <a:solidFill>
                  <a:srgbClr val="002060"/>
                </a:solidFill>
                <a:latin typeface="Meiryo UI" panose="020B0604030504040204" pitchFamily="50" charset="-128"/>
                <a:ea typeface="Meiryo UI" panose="020B0604030504040204" pitchFamily="50" charset="-128"/>
              </a:rPr>
              <a:t>＞帳票の様式が変更となります</a:t>
            </a:r>
            <a:endParaRPr lang="en-US" altLang="ja-JP" sz="2400" b="1" dirty="0">
              <a:solidFill>
                <a:srgbClr val="002060"/>
              </a:solidFill>
              <a:latin typeface="Meiryo UI" panose="020B0604030504040204" pitchFamily="50" charset="-128"/>
              <a:ea typeface="Meiryo UI" panose="020B0604030504040204" pitchFamily="50" charset="-128"/>
            </a:endParaRPr>
          </a:p>
        </p:txBody>
      </p:sp>
      <p:pic>
        <p:nvPicPr>
          <p:cNvPr id="12" name="図 11">
            <a:extLst>
              <a:ext uri="{FF2B5EF4-FFF2-40B4-BE49-F238E27FC236}">
                <a16:creationId xmlns:a16="http://schemas.microsoft.com/office/drawing/2014/main" id="{D8D7C728-4EAD-4F83-85A0-707B5BD85BE9}"/>
              </a:ext>
            </a:extLst>
          </p:cNvPr>
          <p:cNvPicPr>
            <a:picLocks noChangeAspect="1"/>
          </p:cNvPicPr>
          <p:nvPr/>
        </p:nvPicPr>
        <p:blipFill>
          <a:blip r:embed="rId4"/>
          <a:stretch>
            <a:fillRect/>
          </a:stretch>
        </p:blipFill>
        <p:spPr>
          <a:xfrm>
            <a:off x="181183" y="977235"/>
            <a:ext cx="4486657" cy="3130420"/>
          </a:xfrm>
          <a:prstGeom prst="rect">
            <a:avLst/>
          </a:prstGeom>
          <a:ln>
            <a:solidFill>
              <a:schemeClr val="tx1"/>
            </a:solidFill>
          </a:ln>
        </p:spPr>
      </p:pic>
      <p:sp>
        <p:nvSpPr>
          <p:cNvPr id="15" name="矢印: ストライプ 14">
            <a:extLst>
              <a:ext uri="{FF2B5EF4-FFF2-40B4-BE49-F238E27FC236}">
                <a16:creationId xmlns:a16="http://schemas.microsoft.com/office/drawing/2014/main" id="{692BA789-E8A2-4777-932F-0B8928F9E9F2}"/>
              </a:ext>
            </a:extLst>
          </p:cNvPr>
          <p:cNvSpPr/>
          <p:nvPr/>
        </p:nvSpPr>
        <p:spPr>
          <a:xfrm>
            <a:off x="4716938" y="2999204"/>
            <a:ext cx="682658" cy="829559"/>
          </a:xfrm>
          <a:prstGeom prst="stripedRightArrow">
            <a:avLst>
              <a:gd name="adj1" fmla="val 40909"/>
              <a:gd name="adj2" fmla="val 50000"/>
            </a:avLst>
          </a:prstGeom>
          <a:solidFill>
            <a:srgbClr val="0065B0"/>
          </a:solidFill>
          <a:ln>
            <a:solidFill>
              <a:srgbClr val="0065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B23534A4-18DA-471B-BC73-25DBE72721D4}"/>
              </a:ext>
            </a:extLst>
          </p:cNvPr>
          <p:cNvSpPr txBox="1"/>
          <p:nvPr/>
        </p:nvSpPr>
        <p:spPr>
          <a:xfrm>
            <a:off x="181183" y="4557607"/>
            <a:ext cx="5060120" cy="1200329"/>
          </a:xfrm>
          <a:prstGeom prst="rect">
            <a:avLst/>
          </a:prstGeom>
          <a:noFill/>
          <a:ln>
            <a:noFill/>
          </a:ln>
        </p:spPr>
        <p:txBody>
          <a:bodyPr wrap="square" rtlCol="0">
            <a:spAutoFit/>
          </a:bodyPr>
          <a:lstStyle/>
          <a:p>
            <a:r>
              <a:rPr kumimoji="1" lang="ja-JP" altLang="en-US" b="1" dirty="0"/>
              <a:t>納付依頼書、領収証書など帳票の様式が</a:t>
            </a:r>
            <a:endParaRPr kumimoji="1" lang="en-US" altLang="ja-JP" b="1" dirty="0"/>
          </a:p>
          <a:p>
            <a:r>
              <a:rPr kumimoji="1" lang="ja-JP" altLang="en-US" b="1" dirty="0"/>
              <a:t>変更となります</a:t>
            </a:r>
            <a:endParaRPr kumimoji="1" lang="en-US" altLang="ja-JP" b="1" dirty="0"/>
          </a:p>
          <a:p>
            <a:r>
              <a:rPr kumimoji="1" lang="ja-JP" altLang="en-US" dirty="0"/>
              <a:t>その他帳票の変更につきましても９～１２月頃</a:t>
            </a:r>
            <a:endParaRPr kumimoji="1" lang="en-US" altLang="ja-JP" dirty="0"/>
          </a:p>
          <a:p>
            <a:r>
              <a:rPr kumimoji="1" lang="ja-JP" altLang="en-US" dirty="0"/>
              <a:t>ご連絡させていただきます</a:t>
            </a:r>
          </a:p>
        </p:txBody>
      </p:sp>
      <p:sp>
        <p:nvSpPr>
          <p:cNvPr id="17" name="テキスト ボックス 105">
            <a:extLst>
              <a:ext uri="{FF2B5EF4-FFF2-40B4-BE49-F238E27FC236}">
                <a16:creationId xmlns:a16="http://schemas.microsoft.com/office/drawing/2014/main" id="{9D2AA0EB-3692-4DBC-9C9B-CCF09A3F60B1}"/>
              </a:ext>
            </a:extLst>
          </p:cNvPr>
          <p:cNvSpPr txBox="1">
            <a:spLocks noChangeArrowheads="1"/>
          </p:cNvSpPr>
          <p:nvPr/>
        </p:nvSpPr>
        <p:spPr bwMode="auto">
          <a:xfrm>
            <a:off x="-3031831" y="612909"/>
            <a:ext cx="9106293"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b="1" dirty="0">
                <a:solidFill>
                  <a:srgbClr val="002060"/>
                </a:solidFill>
                <a:latin typeface="Meiryo UI" panose="020B0604030504040204" pitchFamily="50" charset="-128"/>
                <a:ea typeface="Meiryo UI" panose="020B0604030504040204" pitchFamily="50" charset="-128"/>
              </a:rPr>
              <a:t>　（例）納付依頼書、領収証書</a:t>
            </a:r>
            <a:endParaRPr lang="en-US" altLang="ja-JP" b="1" dirty="0">
              <a:solidFill>
                <a:srgbClr val="002060"/>
              </a:solidFill>
              <a:latin typeface="Meiryo UI" panose="020B0604030504040204" pitchFamily="50" charset="-128"/>
              <a:ea typeface="Meiryo UI" panose="020B0604030504040204" pitchFamily="50" charset="-128"/>
            </a:endParaRPr>
          </a:p>
        </p:txBody>
      </p:sp>
      <p:sp>
        <p:nvSpPr>
          <p:cNvPr id="11" name="テキスト ボックス 105">
            <a:extLst>
              <a:ext uri="{FF2B5EF4-FFF2-40B4-BE49-F238E27FC236}">
                <a16:creationId xmlns:a16="http://schemas.microsoft.com/office/drawing/2014/main" id="{1E254B85-20F9-4AF7-B108-76593FDD95EA}"/>
              </a:ext>
            </a:extLst>
          </p:cNvPr>
          <p:cNvSpPr txBox="1">
            <a:spLocks noChangeArrowheads="1"/>
          </p:cNvSpPr>
          <p:nvPr/>
        </p:nvSpPr>
        <p:spPr bwMode="auto">
          <a:xfrm>
            <a:off x="-314413" y="6499058"/>
            <a:ext cx="448665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400" dirty="0">
                <a:solidFill>
                  <a:srgbClr val="002060"/>
                </a:solidFill>
                <a:latin typeface="Meiryo UI" panose="020B0604030504040204" pitchFamily="50" charset="-128"/>
                <a:ea typeface="Meiryo UI" panose="020B0604030504040204" pitchFamily="50" charset="-128"/>
              </a:rPr>
              <a:t>　</a:t>
            </a:r>
            <a:r>
              <a:rPr lang="en-US" altLang="ja-JP" sz="1400" dirty="0">
                <a:solidFill>
                  <a:srgbClr val="002060"/>
                </a:solidFill>
                <a:latin typeface="Meiryo UI" panose="020B0604030504040204" pitchFamily="50" charset="-128"/>
                <a:ea typeface="Meiryo UI" panose="020B0604030504040204" pitchFamily="50" charset="-128"/>
              </a:rPr>
              <a:t>※</a:t>
            </a:r>
            <a:r>
              <a:rPr lang="ja-JP" altLang="en-US" sz="1400" dirty="0">
                <a:solidFill>
                  <a:srgbClr val="002060"/>
                </a:solidFill>
                <a:latin typeface="Meiryo UI" panose="020B0604030504040204" pitchFamily="50" charset="-128"/>
                <a:ea typeface="Meiryo UI" panose="020B0604030504040204" pitchFamily="50" charset="-128"/>
              </a:rPr>
              <a:t>その他変更点については別途お知らせ予定です</a:t>
            </a:r>
            <a:endParaRPr lang="en-US" altLang="ja-JP" sz="14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1403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B01A222-E04A-45EA-A221-8D47D67BD4C9}"/>
              </a:ext>
            </a:extLst>
          </p:cNvPr>
          <p:cNvSpPr>
            <a:spLocks noGrp="1"/>
          </p:cNvSpPr>
          <p:nvPr>
            <p:ph type="sldNum" sz="quarter" idx="12"/>
          </p:nvPr>
        </p:nvSpPr>
        <p:spPr/>
        <p:txBody>
          <a:bodyPr/>
          <a:lstStyle/>
          <a:p>
            <a:fld id="{1AA20934-601D-4873-BB21-57E0EF4BED53}" type="slidenum">
              <a:rPr kumimoji="1" lang="ja-JP" altLang="en-US" smtClean="0"/>
              <a:pPr/>
              <a:t>10</a:t>
            </a:fld>
            <a:endParaRPr kumimoji="1" lang="ja-JP" altLang="en-US"/>
          </a:p>
        </p:txBody>
      </p:sp>
      <p:sp>
        <p:nvSpPr>
          <p:cNvPr id="6" name="テキスト ボックス 105">
            <a:extLst>
              <a:ext uri="{FF2B5EF4-FFF2-40B4-BE49-F238E27FC236}">
                <a16:creationId xmlns:a16="http://schemas.microsoft.com/office/drawing/2014/main" id="{D4E4BFE1-CD65-4EAA-B03B-15AD71C527E3}"/>
              </a:ext>
            </a:extLst>
          </p:cNvPr>
          <p:cNvSpPr txBox="1">
            <a:spLocks noChangeArrowheads="1"/>
          </p:cNvSpPr>
          <p:nvPr/>
        </p:nvSpPr>
        <p:spPr bwMode="auto">
          <a:xfrm>
            <a:off x="0" y="229729"/>
            <a:ext cx="9106293"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400" b="1" dirty="0">
                <a:solidFill>
                  <a:srgbClr val="002060"/>
                </a:solidFill>
                <a:latin typeface="Meiryo UI" panose="020B0604030504040204" pitchFamily="50" charset="-128"/>
                <a:ea typeface="Meiryo UI" panose="020B0604030504040204" pitchFamily="50" charset="-128"/>
              </a:rPr>
              <a:t>　＜事務の変更点</a:t>
            </a:r>
            <a:r>
              <a:rPr lang="en-US" altLang="ja-JP" sz="1600" b="1" dirty="0">
                <a:solidFill>
                  <a:srgbClr val="002060"/>
                </a:solidFill>
                <a:latin typeface="Meiryo UI" panose="020B0604030504040204" pitchFamily="50" charset="-128"/>
                <a:ea typeface="Meiryo UI" panose="020B0604030504040204" pitchFamily="50" charset="-128"/>
              </a:rPr>
              <a:t>※</a:t>
            </a:r>
            <a:r>
              <a:rPr lang="ja-JP" altLang="en-US" sz="2400" b="1" dirty="0">
                <a:solidFill>
                  <a:srgbClr val="002060"/>
                </a:solidFill>
                <a:latin typeface="Meiryo UI" panose="020B0604030504040204" pitchFamily="50" charset="-128"/>
                <a:ea typeface="Meiryo UI" panose="020B0604030504040204" pitchFamily="50" charset="-128"/>
              </a:rPr>
              <a:t>＞未来日付のお手続きについて</a:t>
            </a:r>
            <a:endParaRPr lang="en-US" altLang="ja-JP" sz="2400" b="1" dirty="0">
              <a:solidFill>
                <a:srgbClr val="00B05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B23534A4-18DA-471B-BC73-25DBE72721D4}"/>
              </a:ext>
            </a:extLst>
          </p:cNvPr>
          <p:cNvSpPr txBox="1"/>
          <p:nvPr/>
        </p:nvSpPr>
        <p:spPr>
          <a:xfrm>
            <a:off x="455778" y="1511865"/>
            <a:ext cx="8994443" cy="4832092"/>
          </a:xfrm>
          <a:prstGeom prst="rect">
            <a:avLst/>
          </a:prstGeom>
          <a:solidFill>
            <a:schemeClr val="accent2">
              <a:lumMod val="20000"/>
              <a:lumOff val="80000"/>
            </a:schemeClr>
          </a:solidFill>
          <a:ln w="34925">
            <a:solidFill>
              <a:schemeClr val="tx1"/>
            </a:solidFill>
          </a:ln>
        </p:spPr>
        <p:txBody>
          <a:bodyPr wrap="square" rtlCol="0">
            <a:spAutoFit/>
          </a:bodyPr>
          <a:lstStyle/>
          <a:p>
            <a:pPr algn="just"/>
            <a:endParaRPr lang="en-US"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endParaRPr>
          </a:p>
          <a:p>
            <a:pPr algn="just"/>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資格喪失</a:t>
            </a:r>
            <a:r>
              <a:rPr lang="ja-JP" altLang="en-US" sz="2800" b="1" dirty="0">
                <a:latin typeface="游ゴシック" panose="020B0400000000000000" pitchFamily="50" charset="-128"/>
                <a:ea typeface="Meiryo UI" panose="020B0604030504040204" pitchFamily="50" charset="-128"/>
                <a:cs typeface="ＭＳ Ｐゴシック" panose="020B0600070205080204" pitchFamily="50" charset="-128"/>
              </a:rPr>
              <a:t>：</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資格喪失日の１４日前から</a:t>
            </a:r>
            <a:r>
              <a:rPr lang="ja-JP" altLang="en-US"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お手続き</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可能</a:t>
            </a:r>
            <a:endParaRPr lang="ja-JP" altLang="ja-JP" sz="2800" b="1"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algn="just"/>
            <a:endParaRPr lang="en-US"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endParaRPr>
          </a:p>
          <a:p>
            <a:pPr algn="just"/>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追加加入</a:t>
            </a:r>
            <a:r>
              <a:rPr lang="ja-JP" altLang="en-US"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加入日</a:t>
            </a:r>
            <a:r>
              <a:rPr lang="ja-JP" altLang="en-US" sz="2000" b="1" dirty="0">
                <a:effectLst/>
                <a:latin typeface="游ゴシック" panose="020B0400000000000000" pitchFamily="50" charset="-128"/>
                <a:ea typeface="Meiryo UI" panose="020B0604030504040204" pitchFamily="50" charset="-128"/>
                <a:cs typeface="ＭＳ Ｐゴシック" panose="020B0600070205080204" pitchFamily="50" charset="-128"/>
              </a:rPr>
              <a:t>（</a:t>
            </a:r>
            <a:r>
              <a:rPr lang="ja-JP" altLang="ja-JP" sz="2000" b="1" dirty="0">
                <a:effectLst/>
                <a:latin typeface="Meiryo UI" panose="020B0604030504040204" pitchFamily="50" charset="-128"/>
                <a:ea typeface="Meiryo UI" panose="020B0604030504040204" pitchFamily="50" charset="-128"/>
                <a:cs typeface="Times New Roman" panose="02020603050405020304" pitchFamily="18" charset="0"/>
              </a:rPr>
              <a:t>入社日から２年１１カ月を経過した日以降</a:t>
            </a:r>
            <a:endParaRPr lang="en-US" altLang="ja-JP" sz="2000" b="1"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en-US" altLang="ja-JP" sz="2000" b="1"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2000" b="1" dirty="0">
                <a:effectLst/>
                <a:latin typeface="Meiryo UI" panose="020B0604030504040204" pitchFamily="50" charset="-128"/>
                <a:ea typeface="Meiryo UI" panose="020B0604030504040204" pitchFamily="50" charset="-128"/>
                <a:cs typeface="Times New Roman" panose="02020603050405020304" pitchFamily="18" charset="0"/>
              </a:rPr>
              <a:t>最初に到来する毎月１日</a:t>
            </a:r>
            <a:r>
              <a:rPr lang="ja-JP" altLang="en-US" sz="2000" b="1" dirty="0">
                <a:effectLst/>
                <a:latin typeface="游ゴシック" panose="020B0400000000000000" pitchFamily="50" charset="-128"/>
                <a:ea typeface="Meiryo UI" panose="020B0604030504040204" pitchFamily="50" charset="-128"/>
                <a:cs typeface="ＭＳ Ｐゴシック" panose="020B0600070205080204" pitchFamily="50" charset="-128"/>
              </a:rPr>
              <a:t>）</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の３ヶ月前から処理可能</a:t>
            </a:r>
            <a:endParaRPr lang="en-US" altLang="ja-JP" sz="28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endParaRPr lang="en-US"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endParaRPr>
          </a:p>
          <a:p>
            <a:pPr algn="just"/>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給付</a:t>
            </a:r>
            <a:r>
              <a:rPr lang="ja-JP" altLang="en-US"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退職日</a:t>
            </a:r>
            <a:r>
              <a:rPr lang="ja-JP" altLang="en-US" sz="2800" b="1" dirty="0">
                <a:latin typeface="游ゴシック" panose="020B0400000000000000" pitchFamily="50" charset="-128"/>
                <a:ea typeface="Meiryo UI" panose="020B0604030504040204" pitchFamily="50" charset="-128"/>
                <a:cs typeface="ＭＳ Ｐゴシック" panose="020B0600070205080204" pitchFamily="50" charset="-128"/>
              </a:rPr>
              <a:t>・</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繰下満了日もしくは支払指定日の２５日前</a:t>
            </a:r>
            <a:endParaRPr lang="en-US"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endParaRPr>
          </a:p>
          <a:p>
            <a:pPr algn="just"/>
            <a:r>
              <a:rPr lang="en-US" altLang="ja-JP" sz="2800" b="1" dirty="0">
                <a:latin typeface="游ゴシック" panose="020B0400000000000000" pitchFamily="50" charset="-128"/>
                <a:ea typeface="Meiryo UI" panose="020B0604030504040204" pitchFamily="50" charset="-128"/>
                <a:cs typeface="ＭＳ Ｐゴシック" panose="020B0600070205080204" pitchFamily="50" charset="-128"/>
              </a:rPr>
              <a:t>           </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に</a:t>
            </a:r>
            <a:r>
              <a:rPr lang="ja-JP" altLang="en-US"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基金から手続きの</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伝送</a:t>
            </a:r>
            <a:r>
              <a:rPr lang="ja-JP" altLang="en-US"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が</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可能</a:t>
            </a:r>
            <a:endParaRPr lang="en-US" altLang="ja-JP" sz="28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r>
              <a:rPr lang="ja-JP" altLang="en-US"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　　　　</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（資格喪失手続</a:t>
            </a:r>
            <a:r>
              <a:rPr lang="ja-JP" altLang="en-US"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き</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未了のときは伝送後</a:t>
            </a:r>
            <a:r>
              <a:rPr lang="ja-JP" altLang="en-US"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a:t>
            </a:r>
            <a:r>
              <a:rPr lang="ja-JP" altLang="en-US" sz="2800" b="1" dirty="0">
                <a:latin typeface="游ゴシック" panose="020B0400000000000000" pitchFamily="50" charset="-128"/>
                <a:ea typeface="Meiryo UI" panose="020B0604030504040204" pitchFamily="50" charset="-128"/>
                <a:cs typeface="ＭＳ Ｐゴシック" panose="020B0600070205080204" pitchFamily="50" charset="-128"/>
              </a:rPr>
              <a:t>資格喪失日</a:t>
            </a:r>
            <a:endParaRPr lang="en-US" altLang="ja-JP" sz="2800" b="1" dirty="0">
              <a:latin typeface="游ゴシック" panose="020B0400000000000000" pitchFamily="50" charset="-128"/>
              <a:ea typeface="Meiryo UI" panose="020B0604030504040204" pitchFamily="50" charset="-128"/>
              <a:cs typeface="ＭＳ Ｐゴシック" panose="020B0600070205080204" pitchFamily="50" charset="-128"/>
            </a:endParaRPr>
          </a:p>
          <a:p>
            <a:pPr algn="just"/>
            <a:r>
              <a:rPr lang="ja-JP" altLang="en-US" sz="2800" b="1" dirty="0">
                <a:latin typeface="游ゴシック" panose="020B0400000000000000" pitchFamily="50" charset="-128"/>
                <a:ea typeface="Meiryo UI" panose="020B0604030504040204" pitchFamily="50" charset="-128"/>
                <a:cs typeface="ＭＳ Ｐゴシック" panose="020B0600070205080204" pitchFamily="50" charset="-128"/>
              </a:rPr>
              <a:t>　　　　　の</a:t>
            </a:r>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１４日前に処理されます）</a:t>
            </a:r>
            <a:endParaRPr lang="ja-JP" altLang="ja-JP" sz="2800" b="1"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algn="just"/>
            <a:r>
              <a:rPr lang="ja-JP" altLang="ja-JP" sz="2800" b="1" dirty="0">
                <a:effectLst/>
                <a:latin typeface="游ゴシック" panose="020B0400000000000000" pitchFamily="50" charset="-128"/>
                <a:ea typeface="Meiryo UI" panose="020B0604030504040204" pitchFamily="50" charset="-128"/>
                <a:cs typeface="ＭＳ Ｐゴシック" panose="020B0600070205080204" pitchFamily="50" charset="-128"/>
              </a:rPr>
              <a:t>　</a:t>
            </a:r>
            <a:endParaRPr lang="ja-JP" altLang="ja-JP" sz="2800" b="1"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454ED057-31C9-48F9-A724-E92D05C3F479}"/>
              </a:ext>
            </a:extLst>
          </p:cNvPr>
          <p:cNvSpPr txBox="1"/>
          <p:nvPr/>
        </p:nvSpPr>
        <p:spPr>
          <a:xfrm>
            <a:off x="405196" y="991966"/>
            <a:ext cx="5968180" cy="369332"/>
          </a:xfrm>
          <a:prstGeom prst="rect">
            <a:avLst/>
          </a:prstGeom>
          <a:noFill/>
        </p:spPr>
        <p:txBody>
          <a:bodyPr wrap="square" rtlCol="0">
            <a:spAutoFit/>
          </a:bodyPr>
          <a:lstStyle/>
          <a:p>
            <a:r>
              <a:rPr kumimoji="1" lang="ja-JP" altLang="en-US" dirty="0">
                <a:ea typeface="Meiryo UI" panose="020B0604030504040204" pitchFamily="50" charset="-128"/>
              </a:rPr>
              <a:t>以下のとおり未来日付のお手続きに制限があります</a:t>
            </a:r>
            <a:r>
              <a:rPr kumimoji="1" lang="ja-JP" altLang="en-US" dirty="0"/>
              <a:t>。</a:t>
            </a:r>
          </a:p>
        </p:txBody>
      </p:sp>
      <p:sp>
        <p:nvSpPr>
          <p:cNvPr id="7" name="テキスト ボックス 105">
            <a:extLst>
              <a:ext uri="{FF2B5EF4-FFF2-40B4-BE49-F238E27FC236}">
                <a16:creationId xmlns:a16="http://schemas.microsoft.com/office/drawing/2014/main" id="{067167CF-FD30-4427-AFC3-EE7D98CA8A31}"/>
              </a:ext>
            </a:extLst>
          </p:cNvPr>
          <p:cNvSpPr txBox="1">
            <a:spLocks noChangeArrowheads="1"/>
          </p:cNvSpPr>
          <p:nvPr/>
        </p:nvSpPr>
        <p:spPr bwMode="auto">
          <a:xfrm>
            <a:off x="-314413" y="6499058"/>
            <a:ext cx="448665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400" dirty="0">
                <a:solidFill>
                  <a:srgbClr val="002060"/>
                </a:solidFill>
                <a:latin typeface="Meiryo UI" panose="020B0604030504040204" pitchFamily="50" charset="-128"/>
                <a:ea typeface="Meiryo UI" panose="020B0604030504040204" pitchFamily="50" charset="-128"/>
              </a:rPr>
              <a:t>　</a:t>
            </a:r>
            <a:r>
              <a:rPr lang="en-US" altLang="ja-JP" sz="1400" dirty="0">
                <a:solidFill>
                  <a:srgbClr val="002060"/>
                </a:solidFill>
                <a:latin typeface="Meiryo UI" panose="020B0604030504040204" pitchFamily="50" charset="-128"/>
                <a:ea typeface="Meiryo UI" panose="020B0604030504040204" pitchFamily="50" charset="-128"/>
              </a:rPr>
              <a:t>※</a:t>
            </a:r>
            <a:r>
              <a:rPr lang="ja-JP" altLang="en-US" sz="1400" dirty="0">
                <a:solidFill>
                  <a:srgbClr val="002060"/>
                </a:solidFill>
                <a:latin typeface="Meiryo UI" panose="020B0604030504040204" pitchFamily="50" charset="-128"/>
                <a:ea typeface="Meiryo UI" panose="020B0604030504040204" pitchFamily="50" charset="-128"/>
              </a:rPr>
              <a:t>その他変更点については別途お知らせ予定です</a:t>
            </a:r>
            <a:endParaRPr lang="en-US" altLang="ja-JP" sz="14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40863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5BD77C7-56E0-44EB-B185-A33B7AA7B1B3}"/>
              </a:ext>
            </a:extLst>
          </p:cNvPr>
          <p:cNvSpPr>
            <a:spLocks noGrp="1"/>
          </p:cNvSpPr>
          <p:nvPr>
            <p:ph type="sldNum" sz="quarter" idx="12"/>
          </p:nvPr>
        </p:nvSpPr>
        <p:spPr/>
        <p:txBody>
          <a:bodyPr/>
          <a:lstStyle/>
          <a:p>
            <a:fld id="{1AA20934-601D-4873-BB21-57E0EF4BED53}" type="slidenum">
              <a:rPr kumimoji="1" lang="ja-JP" altLang="en-US" smtClean="0"/>
              <a:pPr/>
              <a:t>11</a:t>
            </a:fld>
            <a:endParaRPr kumimoji="1" lang="ja-JP" altLang="en-US"/>
          </a:p>
        </p:txBody>
      </p:sp>
      <p:sp>
        <p:nvSpPr>
          <p:cNvPr id="4" name="テキスト ボックス 3">
            <a:extLst>
              <a:ext uri="{FF2B5EF4-FFF2-40B4-BE49-F238E27FC236}">
                <a16:creationId xmlns:a16="http://schemas.microsoft.com/office/drawing/2014/main" id="{DA1A3C3B-6BC7-48A8-A801-2BE6A185689F}"/>
              </a:ext>
            </a:extLst>
          </p:cNvPr>
          <p:cNvSpPr txBox="1"/>
          <p:nvPr/>
        </p:nvSpPr>
        <p:spPr>
          <a:xfrm>
            <a:off x="3254654" y="4322975"/>
            <a:ext cx="5970309" cy="17543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ja-JP" sz="1800" dirty="0">
                <a:effectLst/>
                <a:latin typeface="ＭＳ Ｐゴシック" panose="020B0600070205080204" pitchFamily="50" charset="-128"/>
                <a:ea typeface="BIZ UDゴシック" panose="020B0400000000000000" pitchFamily="49" charset="-128"/>
                <a:cs typeface="ＭＳ Ｐゴシック" panose="020B0600070205080204" pitchFamily="50" charset="-128"/>
              </a:rPr>
              <a:t>（お問い合わせ先）</a:t>
            </a:r>
            <a:endParaRPr lang="ja-JP" altLang="ja-JP" sz="20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r>
              <a:rPr lang="ja-JP" altLang="ja-JP" sz="1800" dirty="0">
                <a:effectLst/>
                <a:latin typeface="ＭＳ Ｐゴシック" panose="020B0600070205080204" pitchFamily="50" charset="-128"/>
                <a:ea typeface="BIZ UDゴシック" panose="020B0400000000000000" pitchFamily="49" charset="-128"/>
                <a:cs typeface="ＭＳ Ｐゴシック" panose="020B0600070205080204" pitchFamily="50" charset="-128"/>
              </a:rPr>
              <a:t>　日本出版産業企業年金基金　担当：業務部　新田</a:t>
            </a:r>
            <a:endParaRPr lang="ja-JP" altLang="ja-JP" sz="20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r>
              <a:rPr lang="ja-JP" altLang="ja-JP" sz="1800" dirty="0">
                <a:effectLst/>
                <a:latin typeface="ＭＳ Ｐゴシック" panose="020B0600070205080204" pitchFamily="50" charset="-128"/>
                <a:ea typeface="BIZ UDゴシック" panose="020B0400000000000000" pitchFamily="49" charset="-128"/>
                <a:cs typeface="ＭＳ Ｐゴシック" panose="020B0600070205080204" pitchFamily="50" charset="-128"/>
              </a:rPr>
              <a:t>　電話：</a:t>
            </a:r>
            <a:r>
              <a:rPr lang="en-US" altLang="ja-JP" sz="1800" dirty="0">
                <a:effectLst/>
                <a:latin typeface="ＭＳ Ｐゴシック" panose="020B0600070205080204" pitchFamily="50" charset="-128"/>
                <a:ea typeface="BIZ UDゴシック" panose="020B0400000000000000" pitchFamily="49" charset="-128"/>
                <a:cs typeface="ＭＳ Ｐゴシック" panose="020B0600070205080204" pitchFamily="50" charset="-128"/>
              </a:rPr>
              <a:t>03-5259-7511</a:t>
            </a:r>
            <a:r>
              <a:rPr lang="ja-JP" altLang="ja-JP" sz="1800" dirty="0">
                <a:effectLst/>
                <a:latin typeface="ＭＳ Ｐゴシック" panose="020B0600070205080204" pitchFamily="50" charset="-128"/>
                <a:ea typeface="BIZ UDゴシック" panose="020B0400000000000000" pitchFamily="49" charset="-128"/>
                <a:cs typeface="ＭＳ Ｐゴシック" panose="020B0600070205080204" pitchFamily="50" charset="-128"/>
              </a:rPr>
              <a:t>　</a:t>
            </a:r>
            <a:r>
              <a:rPr lang="en-US" altLang="ja-JP" sz="1800" dirty="0">
                <a:effectLst/>
                <a:latin typeface="ＭＳ Ｐゴシック" panose="020B0600070205080204" pitchFamily="50" charset="-128"/>
                <a:ea typeface="BIZ UDゴシック" panose="020B0400000000000000" pitchFamily="49" charset="-128"/>
                <a:cs typeface="ＭＳ Ｐゴシック" panose="020B0600070205080204" pitchFamily="50" charset="-128"/>
              </a:rPr>
              <a:t>FAX</a:t>
            </a:r>
            <a:r>
              <a:rPr lang="ja-JP" altLang="ja-JP" sz="1800" dirty="0">
                <a:effectLst/>
                <a:latin typeface="ＭＳ Ｐゴシック" panose="020B0600070205080204" pitchFamily="50" charset="-128"/>
                <a:ea typeface="BIZ UDゴシック" panose="020B0400000000000000" pitchFamily="49" charset="-128"/>
                <a:cs typeface="ＭＳ Ｐゴシック" panose="020B0600070205080204" pitchFamily="50" charset="-128"/>
              </a:rPr>
              <a:t>：</a:t>
            </a:r>
            <a:r>
              <a:rPr lang="en-US" altLang="ja-JP" sz="1800" dirty="0">
                <a:effectLst/>
                <a:latin typeface="ＭＳ Ｐゴシック" panose="020B0600070205080204" pitchFamily="50" charset="-128"/>
                <a:ea typeface="BIZ UDゴシック" panose="020B0400000000000000" pitchFamily="49" charset="-128"/>
                <a:cs typeface="ＭＳ Ｐゴシック" panose="020B0600070205080204" pitchFamily="50" charset="-128"/>
              </a:rPr>
              <a:t>03-5259-7512</a:t>
            </a:r>
            <a:endParaRPr lang="ja-JP" altLang="ja-JP" sz="20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r>
              <a:rPr lang="ja-JP" altLang="ja-JP" sz="1800" dirty="0">
                <a:effectLst/>
                <a:latin typeface="ＭＳ Ｐゴシック" panose="020B0600070205080204" pitchFamily="50" charset="-128"/>
                <a:ea typeface="BIZ UDゴシック" panose="020B0400000000000000" pitchFamily="49" charset="-128"/>
                <a:cs typeface="ＭＳ Ｐゴシック" panose="020B0600070205080204" pitchFamily="50" charset="-128"/>
              </a:rPr>
              <a:t>　</a:t>
            </a:r>
            <a:r>
              <a:rPr lang="en-US" altLang="ja-JP" sz="1800" dirty="0">
                <a:effectLst/>
                <a:latin typeface="ＭＳ Ｐゴシック" panose="020B0600070205080204" pitchFamily="50" charset="-128"/>
                <a:ea typeface="BIZ UDゴシック" panose="020B0400000000000000" pitchFamily="49" charset="-128"/>
                <a:cs typeface="ＭＳ Ｐゴシック" panose="020B0600070205080204" pitchFamily="50" charset="-128"/>
              </a:rPr>
              <a:t>e-mail</a:t>
            </a:r>
            <a:r>
              <a:rPr lang="ja-JP" altLang="ja-JP" sz="1800" dirty="0">
                <a:effectLst/>
                <a:latin typeface="ＭＳ Ｐゴシック" panose="020B0600070205080204" pitchFamily="50" charset="-128"/>
                <a:ea typeface="BIZ UDゴシック" panose="020B0400000000000000" pitchFamily="49" charset="-128"/>
                <a:cs typeface="ＭＳ Ｐゴシック" panose="020B0600070205080204" pitchFamily="50" charset="-128"/>
              </a:rPr>
              <a:t>：</a:t>
            </a:r>
            <a:r>
              <a:rPr lang="en-US" altLang="ja-JP" sz="1800" u="sng" dirty="0">
                <a:solidFill>
                  <a:srgbClr val="0563C1"/>
                </a:solidFill>
                <a:effectLst/>
                <a:latin typeface="ＭＳ Ｐゴシック" panose="020B0600070205080204" pitchFamily="50" charset="-128"/>
                <a:ea typeface="BIZ UDゴシック" panose="020B0400000000000000" pitchFamily="49" charset="-128"/>
                <a:cs typeface="ＭＳ Ｐゴシック" panose="020B0600070205080204" pitchFamily="50" charset="-128"/>
                <a:hlinkClick r:id="rId2"/>
              </a:rPr>
              <a:t>gyoumu@syupan-kikin.or.jp</a:t>
            </a:r>
            <a:endParaRPr lang="ja-JP" altLang="ja-JP" sz="20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r>
              <a:rPr lang="ja-JP" altLang="ja-JP" sz="1800" dirty="0">
                <a:effectLst/>
                <a:ea typeface="BIZ UDゴシック" panose="020B0400000000000000" pitchFamily="49" charset="-128"/>
                <a:cs typeface="ＭＳ Ｐゴシック" panose="020B0600070205080204" pitchFamily="50" charset="-128"/>
              </a:rPr>
              <a:t>当説明会の内容についてのお問い合わせは、メールで送信ください。順次ご回答申しあげます。</a:t>
            </a:r>
            <a:endParaRPr lang="ja-JP" altLang="en-US" dirty="0"/>
          </a:p>
        </p:txBody>
      </p:sp>
    </p:spTree>
    <p:extLst>
      <p:ext uri="{BB962C8B-B14F-4D97-AF65-F5344CB8AC3E}">
        <p14:creationId xmlns:p14="http://schemas.microsoft.com/office/powerpoint/2010/main" val="3519454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スライド番号プレースホルダー 3"/>
          <p:cNvSpPr>
            <a:spLocks noGrp="1"/>
          </p:cNvSpPr>
          <p:nvPr>
            <p:ph type="sldNum" sz="quarter" idx="12"/>
          </p:nvPr>
        </p:nvSpPr>
        <p:spPr>
          <a:xfrm>
            <a:off x="8559842" y="6597650"/>
            <a:ext cx="2311400" cy="260350"/>
          </a:xfrm>
          <a:noFill/>
        </p:spPr>
        <p:txBody>
          <a:bodyPr lIns="0" rIns="0" anchor="ctr">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fld id="{E1430EBB-B344-43C8-A864-BA1EFC84EAF6}" type="slidenum">
              <a:rPr lang="en-US" altLang="ja-JP"/>
              <a:pPr algn="ctr"/>
              <a:t>1</a:t>
            </a:fld>
            <a:endParaRPr lang="en-US" altLang="ja-JP"/>
          </a:p>
        </p:txBody>
      </p:sp>
      <p:sp>
        <p:nvSpPr>
          <p:cNvPr id="38" name="テキスト ボックス 4"/>
          <p:cNvSpPr txBox="1">
            <a:spLocks noChangeArrowheads="1"/>
          </p:cNvSpPr>
          <p:nvPr/>
        </p:nvSpPr>
        <p:spPr bwMode="auto">
          <a:xfrm>
            <a:off x="0" y="87313"/>
            <a:ext cx="8689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400" b="1" dirty="0">
                <a:solidFill>
                  <a:srgbClr val="002060"/>
                </a:solidFill>
                <a:latin typeface="Meiryo UI" panose="020B0604030504040204" pitchFamily="50" charset="-128"/>
                <a:ea typeface="Meiryo UI" panose="020B0604030504040204" pitchFamily="50" charset="-128"/>
              </a:rPr>
              <a:t>目次</a:t>
            </a:r>
            <a:endParaRPr lang="en-US" altLang="ja-JP" sz="2400" b="1" dirty="0">
              <a:solidFill>
                <a:srgbClr val="002060"/>
              </a:solidFill>
              <a:latin typeface="Meiryo UI" panose="020B0604030504040204" pitchFamily="50" charset="-128"/>
              <a:ea typeface="Meiryo UI" panose="020B0604030504040204" pitchFamily="50" charset="-128"/>
            </a:endParaRPr>
          </a:p>
        </p:txBody>
      </p:sp>
      <p:sp>
        <p:nvSpPr>
          <p:cNvPr id="40" name="テキスト ボックス 4">
            <a:extLst>
              <a:ext uri="{FF2B5EF4-FFF2-40B4-BE49-F238E27FC236}">
                <a16:creationId xmlns:a16="http://schemas.microsoft.com/office/drawing/2014/main" id="{EF7F694A-D6B5-4DF0-B8D3-97A4D43813AA}"/>
              </a:ext>
            </a:extLst>
          </p:cNvPr>
          <p:cNvSpPr txBox="1">
            <a:spLocks noChangeArrowheads="1"/>
          </p:cNvSpPr>
          <p:nvPr/>
        </p:nvSpPr>
        <p:spPr bwMode="auto">
          <a:xfrm>
            <a:off x="56588" y="1255832"/>
            <a:ext cx="9216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nchor="ctr">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400" b="1" dirty="0">
                <a:solidFill>
                  <a:srgbClr val="002060"/>
                </a:solidFill>
                <a:latin typeface="Meiryo UI" panose="020B0604030504040204" pitchFamily="50" charset="-128"/>
                <a:ea typeface="Meiryo UI" panose="020B0604030504040204" pitchFamily="50" charset="-128"/>
              </a:rPr>
              <a:t>      現在の基金事務　　　　　　　　　　　　　　　　　　  　　　　　　 ・・・Ｐ</a:t>
            </a:r>
            <a:r>
              <a:rPr lang="en-US" altLang="ja-JP" sz="2400" b="1" dirty="0">
                <a:solidFill>
                  <a:srgbClr val="002060"/>
                </a:solidFill>
                <a:latin typeface="Meiryo UI" panose="020B0604030504040204" pitchFamily="50" charset="-128"/>
                <a:ea typeface="Meiryo UI" panose="020B0604030504040204" pitchFamily="50" charset="-128"/>
              </a:rPr>
              <a:t>2</a:t>
            </a:r>
          </a:p>
        </p:txBody>
      </p:sp>
      <p:sp>
        <p:nvSpPr>
          <p:cNvPr id="41" name="テキスト ボックス 4">
            <a:extLst>
              <a:ext uri="{FF2B5EF4-FFF2-40B4-BE49-F238E27FC236}">
                <a16:creationId xmlns:a16="http://schemas.microsoft.com/office/drawing/2014/main" id="{2B0BBF75-514D-466C-8BC2-F354FD8D262A}"/>
              </a:ext>
            </a:extLst>
          </p:cNvPr>
          <p:cNvSpPr txBox="1">
            <a:spLocks noChangeArrowheads="1"/>
          </p:cNvSpPr>
          <p:nvPr/>
        </p:nvSpPr>
        <p:spPr bwMode="auto">
          <a:xfrm>
            <a:off x="0" y="1928434"/>
            <a:ext cx="94225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nchor="ctr">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400" b="1" dirty="0">
                <a:solidFill>
                  <a:srgbClr val="002060"/>
                </a:solidFill>
                <a:latin typeface="Meiryo UI" panose="020B0604030504040204" pitchFamily="50" charset="-128"/>
                <a:ea typeface="Meiryo UI" panose="020B0604030504040204" pitchFamily="50" charset="-128"/>
              </a:rPr>
              <a:t>　　　ＷＥＢ事務の導入　　　　　　　　　　　　　　　　　　　　　      ・・・Ｐ３</a:t>
            </a:r>
            <a:endParaRPr lang="en-US" altLang="ja-JP" sz="2400" b="1" dirty="0">
              <a:solidFill>
                <a:srgbClr val="002060"/>
              </a:solidFill>
              <a:latin typeface="Meiryo UI" panose="020B0604030504040204" pitchFamily="50" charset="-128"/>
              <a:ea typeface="Meiryo UI" panose="020B0604030504040204" pitchFamily="50" charset="-128"/>
            </a:endParaRPr>
          </a:p>
        </p:txBody>
      </p:sp>
      <p:sp>
        <p:nvSpPr>
          <p:cNvPr id="43" name="テキスト ボックス 105">
            <a:extLst>
              <a:ext uri="{FF2B5EF4-FFF2-40B4-BE49-F238E27FC236}">
                <a16:creationId xmlns:a16="http://schemas.microsoft.com/office/drawing/2014/main" id="{80B74448-1D79-4CD4-9A94-0607217B01FB}"/>
              </a:ext>
            </a:extLst>
          </p:cNvPr>
          <p:cNvSpPr txBox="1">
            <a:spLocks noChangeArrowheads="1"/>
          </p:cNvSpPr>
          <p:nvPr/>
        </p:nvSpPr>
        <p:spPr bwMode="auto">
          <a:xfrm>
            <a:off x="30316" y="3451139"/>
            <a:ext cx="9272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nchor="ctr">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400" b="1" dirty="0">
                <a:solidFill>
                  <a:srgbClr val="002060"/>
                </a:solidFill>
                <a:latin typeface="Meiryo UI" panose="020B0604030504040204" pitchFamily="50" charset="-128"/>
                <a:ea typeface="Meiryo UI" panose="020B0604030504040204" pitchFamily="50" charset="-128"/>
              </a:rPr>
              <a:t>　　　具体的な事務イメージ　　　　　　　　　　　　　　 　　　　　　　 ・・・Ｐ</a:t>
            </a:r>
            <a:r>
              <a:rPr lang="en-US" altLang="ja-JP" sz="2400" b="1" dirty="0">
                <a:solidFill>
                  <a:srgbClr val="002060"/>
                </a:solidFill>
                <a:latin typeface="Meiryo UI" panose="020B0604030504040204" pitchFamily="50" charset="-128"/>
                <a:ea typeface="Meiryo UI" panose="020B0604030504040204" pitchFamily="50" charset="-128"/>
              </a:rPr>
              <a:t>6</a:t>
            </a:r>
          </a:p>
        </p:txBody>
      </p:sp>
      <p:sp>
        <p:nvSpPr>
          <p:cNvPr id="44" name="テキスト ボックス 105">
            <a:extLst>
              <a:ext uri="{FF2B5EF4-FFF2-40B4-BE49-F238E27FC236}">
                <a16:creationId xmlns:a16="http://schemas.microsoft.com/office/drawing/2014/main" id="{308DB74F-989B-4256-BFAA-3A63FCEFB1D6}"/>
              </a:ext>
            </a:extLst>
          </p:cNvPr>
          <p:cNvSpPr txBox="1">
            <a:spLocks noChangeArrowheads="1"/>
          </p:cNvSpPr>
          <p:nvPr/>
        </p:nvSpPr>
        <p:spPr bwMode="auto">
          <a:xfrm>
            <a:off x="0" y="4174227"/>
            <a:ext cx="9272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nchor="ctr">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400" b="1" dirty="0">
                <a:solidFill>
                  <a:srgbClr val="002060"/>
                </a:solidFill>
                <a:latin typeface="Meiryo UI" panose="020B0604030504040204" pitchFamily="50" charset="-128"/>
                <a:ea typeface="Meiryo UI" panose="020B0604030504040204" pitchFamily="50" charset="-128"/>
              </a:rPr>
              <a:t>      今後のスケジュール・お手続きのご依頼事項について　　　 　・・・Ｐ</a:t>
            </a:r>
            <a:r>
              <a:rPr lang="en-US" altLang="ja-JP" sz="2400" b="1" dirty="0">
                <a:solidFill>
                  <a:srgbClr val="002060"/>
                </a:solidFill>
                <a:latin typeface="Meiryo UI" panose="020B0604030504040204" pitchFamily="50" charset="-128"/>
                <a:ea typeface="Meiryo UI" panose="020B0604030504040204" pitchFamily="50" charset="-128"/>
              </a:rPr>
              <a:t>7</a:t>
            </a:r>
          </a:p>
        </p:txBody>
      </p:sp>
      <p:pic>
        <p:nvPicPr>
          <p:cNvPr id="45" name="Picture 19" descr="nami">
            <a:extLst>
              <a:ext uri="{FF2B5EF4-FFF2-40B4-BE49-F238E27FC236}">
                <a16:creationId xmlns:a16="http://schemas.microsoft.com/office/drawing/2014/main" id="{00E393CE-4008-4989-8AE4-F225ECCDFA18}"/>
              </a:ext>
            </a:extLst>
          </p:cNvPr>
          <p:cNvPicPr>
            <a:picLocks noChangeAspect="1" noChangeArrowheads="1"/>
          </p:cNvPicPr>
          <p:nvPr/>
        </p:nvPicPr>
        <p:blipFill>
          <a:blip r:embed="rId3" cstate="print"/>
          <a:srcRect/>
          <a:stretch>
            <a:fillRect/>
          </a:stretch>
        </p:blipFill>
        <p:spPr bwMode="auto">
          <a:xfrm>
            <a:off x="0" y="389702"/>
            <a:ext cx="9159106" cy="432048"/>
          </a:xfrm>
          <a:prstGeom prst="rect">
            <a:avLst/>
          </a:prstGeom>
          <a:noFill/>
          <a:ln w="9525">
            <a:noFill/>
            <a:miter lim="800000"/>
            <a:headEnd/>
            <a:tailEnd/>
          </a:ln>
        </p:spPr>
      </p:pic>
      <p:sp>
        <p:nvSpPr>
          <p:cNvPr id="11" name="テキスト ボックス 4">
            <a:extLst>
              <a:ext uri="{FF2B5EF4-FFF2-40B4-BE49-F238E27FC236}">
                <a16:creationId xmlns:a16="http://schemas.microsoft.com/office/drawing/2014/main" id="{BC61EB49-66BB-4F86-ACEF-E9396BBBC30E}"/>
              </a:ext>
            </a:extLst>
          </p:cNvPr>
          <p:cNvSpPr txBox="1">
            <a:spLocks noChangeArrowheads="1"/>
          </p:cNvSpPr>
          <p:nvPr/>
        </p:nvSpPr>
        <p:spPr bwMode="auto">
          <a:xfrm>
            <a:off x="-42421" y="2678480"/>
            <a:ext cx="9507371" cy="50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nchor="ctr">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400" b="1" dirty="0">
                <a:solidFill>
                  <a:srgbClr val="002060"/>
                </a:solidFill>
                <a:latin typeface="Meiryo UI" panose="020B0604030504040204" pitchFamily="50" charset="-128"/>
                <a:ea typeface="Meiryo UI" panose="020B0604030504040204" pitchFamily="50" charset="-128"/>
              </a:rPr>
              <a:t>　　　基金事業所のＤＢオンラインサービスでの機能について　　 ・・・Ｐ５</a:t>
            </a:r>
            <a:endParaRPr lang="en-US" altLang="ja-JP" sz="2400" b="1" dirty="0">
              <a:solidFill>
                <a:srgbClr val="002060"/>
              </a:solidFill>
              <a:latin typeface="Meiryo UI" panose="020B0604030504040204" pitchFamily="50" charset="-128"/>
              <a:ea typeface="Meiryo UI" panose="020B0604030504040204" pitchFamily="50" charset="-128"/>
            </a:endParaRPr>
          </a:p>
        </p:txBody>
      </p:sp>
      <p:sp>
        <p:nvSpPr>
          <p:cNvPr id="10" name="テキスト ボックス 105">
            <a:extLst>
              <a:ext uri="{FF2B5EF4-FFF2-40B4-BE49-F238E27FC236}">
                <a16:creationId xmlns:a16="http://schemas.microsoft.com/office/drawing/2014/main" id="{C6C87190-6B3E-4A10-893E-124612D08AF0}"/>
              </a:ext>
            </a:extLst>
          </p:cNvPr>
          <p:cNvSpPr txBox="1">
            <a:spLocks noChangeArrowheads="1"/>
          </p:cNvSpPr>
          <p:nvPr/>
        </p:nvSpPr>
        <p:spPr bwMode="auto">
          <a:xfrm>
            <a:off x="-277134" y="4823144"/>
            <a:ext cx="10460268" cy="61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nchor="ctr">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400" b="1" dirty="0">
                <a:solidFill>
                  <a:srgbClr val="002060"/>
                </a:solidFill>
                <a:latin typeface="Meiryo UI" panose="020B0604030504040204" pitchFamily="50" charset="-128"/>
                <a:ea typeface="Meiryo UI" panose="020B0604030504040204" pitchFamily="50" charset="-128"/>
              </a:rPr>
              <a:t>ＤＢオンラインサービス導入までの過渡期運用    　    　　  ・・・Ｐ</a:t>
            </a:r>
            <a:r>
              <a:rPr lang="en-US" altLang="ja-JP" sz="2400" b="1" dirty="0">
                <a:solidFill>
                  <a:srgbClr val="002060"/>
                </a:solidFill>
                <a:latin typeface="Meiryo UI" panose="020B0604030504040204" pitchFamily="50" charset="-128"/>
                <a:ea typeface="Meiryo UI" panose="020B0604030504040204" pitchFamily="50" charset="-128"/>
              </a:rPr>
              <a:t>8</a:t>
            </a:r>
          </a:p>
        </p:txBody>
      </p:sp>
      <p:sp>
        <p:nvSpPr>
          <p:cNvPr id="12" name="テキスト ボックス 105">
            <a:extLst>
              <a:ext uri="{FF2B5EF4-FFF2-40B4-BE49-F238E27FC236}">
                <a16:creationId xmlns:a16="http://schemas.microsoft.com/office/drawing/2014/main" id="{4F426FA0-4BF2-470C-9839-06053C38D9B0}"/>
              </a:ext>
            </a:extLst>
          </p:cNvPr>
          <p:cNvSpPr txBox="1">
            <a:spLocks noChangeArrowheads="1"/>
          </p:cNvSpPr>
          <p:nvPr/>
        </p:nvSpPr>
        <p:spPr bwMode="auto">
          <a:xfrm>
            <a:off x="30316" y="5621715"/>
            <a:ext cx="9272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nchor="ctr">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400" b="1" dirty="0">
                <a:solidFill>
                  <a:srgbClr val="002060"/>
                </a:solidFill>
                <a:latin typeface="Meiryo UI" panose="020B0604030504040204" pitchFamily="50" charset="-128"/>
                <a:ea typeface="Meiryo UI" panose="020B0604030504040204" pitchFamily="50" charset="-128"/>
              </a:rPr>
              <a:t>      事務の変更点　　　　　　　　　　　　　　　　　　　　　　　　　　　・・・Ｐ</a:t>
            </a:r>
            <a:r>
              <a:rPr lang="en-US" altLang="ja-JP" sz="2400" b="1" dirty="0">
                <a:solidFill>
                  <a:srgbClr val="002060"/>
                </a:solidFill>
                <a:latin typeface="Meiryo UI" panose="020B0604030504040204" pitchFamily="50" charset="-128"/>
                <a:ea typeface="Meiryo UI" panose="020B0604030504040204" pitchFamily="50" charset="-128"/>
              </a:rPr>
              <a:t>9</a:t>
            </a:r>
          </a:p>
        </p:txBody>
      </p:sp>
    </p:spTree>
    <p:extLst>
      <p:ext uri="{BB962C8B-B14F-4D97-AF65-F5344CB8AC3E}">
        <p14:creationId xmlns:p14="http://schemas.microsoft.com/office/powerpoint/2010/main" val="233828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628650" y="1535186"/>
            <a:ext cx="8658225" cy="3014662"/>
          </a:xfrm>
          <a:prstGeom prst="rect">
            <a:avLst/>
          </a:prstGeom>
          <a:solidFill>
            <a:sysClr val="window" lastClr="FFFFFF"/>
          </a:solidFill>
          <a:ln w="9525" cap="flat" cmpd="sng" algn="ctr">
            <a:solidFill>
              <a:schemeClr val="accent1"/>
            </a:solidFill>
            <a:prstDash val="solid"/>
            <a:miter lim="800000"/>
          </a:ln>
          <a:effectLst>
            <a:outerShdw blurRad="50800" dist="38100" dir="2700000" algn="tl" rotWithShape="0">
              <a:prstClr val="black">
                <a:alpha val="40000"/>
              </a:prstClr>
            </a:outerShdw>
          </a:effectLst>
        </p:spPr>
        <p:txBody>
          <a:bodyPr wrap="none" lIns="36000" tIns="36000" rIns="36000" bIns="36000" anchor="ctr"/>
          <a:lstStyle/>
          <a:p>
            <a:pPr eaLnBrk="1" fontAlgn="auto" hangingPunct="1">
              <a:spcBef>
                <a:spcPts val="0"/>
              </a:spcBef>
              <a:spcAft>
                <a:spcPts val="0"/>
              </a:spcAft>
              <a:defRPr/>
            </a:pPr>
            <a:endParaRPr kumimoji="0" lang="en-US" altLang="ja-JP"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fontAlgn="auto" hangingPunct="1">
              <a:spcBef>
                <a:spcPts val="0"/>
              </a:spcBef>
              <a:spcAft>
                <a:spcPts val="0"/>
              </a:spcAft>
              <a:defRPr/>
            </a:pPr>
            <a:endParaRPr kumimoji="0" lang="en-US" altLang="ja-JP"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fontAlgn="auto" hangingPunct="1">
              <a:spcBef>
                <a:spcPts val="0"/>
              </a:spcBef>
              <a:spcAft>
                <a:spcPts val="0"/>
              </a:spcAft>
              <a:defRPr/>
            </a:pPr>
            <a:endParaRPr kumimoji="0" lang="en-US" altLang="ja-JP"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fontAlgn="auto" hangingPunct="1">
              <a:spcBef>
                <a:spcPts val="0"/>
              </a:spcBef>
              <a:spcAft>
                <a:spcPts val="0"/>
              </a:spcAft>
              <a:defRPr/>
            </a:pPr>
            <a:endParaRPr kumimoji="0" lang="en-US" altLang="ja-JP"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fontAlgn="auto" hangingPunct="1">
              <a:spcBef>
                <a:spcPts val="0"/>
              </a:spcBef>
              <a:spcAft>
                <a:spcPts val="0"/>
              </a:spcAft>
              <a:defRPr/>
            </a:pPr>
            <a:endParaRPr kumimoji="0" lang="en-US" altLang="ja-JP"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fontAlgn="auto" hangingPunct="1">
              <a:spcBef>
                <a:spcPts val="0"/>
              </a:spcBef>
              <a:spcAft>
                <a:spcPts val="0"/>
              </a:spcAft>
              <a:defRPr/>
            </a:pPr>
            <a:endParaRPr kumimoji="0" lang="ja-JP" altLang="en-US"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6873877" y="1854273"/>
            <a:ext cx="2235198" cy="2597150"/>
          </a:xfrm>
          <a:prstGeom prst="rect">
            <a:avLst/>
          </a:prstGeom>
          <a:solidFill>
            <a:schemeClr val="accent6">
              <a:lumMod val="20000"/>
              <a:lumOff val="80000"/>
            </a:schemeClr>
          </a:solidFill>
          <a:ln w="12700" cap="flat" cmpd="sng" algn="ctr">
            <a:solidFill>
              <a:sysClr val="window" lastClr="FFFFFF"/>
            </a:solidFill>
            <a:prstDash val="solid"/>
            <a:miter lim="800000"/>
          </a:ln>
          <a:effectLst/>
        </p:spPr>
        <p:txBody>
          <a:bodyPr wrap="none"/>
          <a:lstStyle/>
          <a:p>
            <a:pPr algn="ctr" eaLnBrk="1" fontAlgn="auto" hangingPunct="1">
              <a:spcBef>
                <a:spcPts val="0"/>
              </a:spcBef>
              <a:spcAft>
                <a:spcPts val="0"/>
              </a:spcAft>
              <a:defRPr/>
            </a:pPr>
            <a:r>
              <a:rPr kumimoji="0" lang="ja-JP" altLang="en-US"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6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住友生命</a:t>
            </a:r>
            <a:r>
              <a:rPr kumimoji="0" lang="ja-JP" altLang="en-US" sz="12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（再委託先</a:t>
            </a:r>
            <a:r>
              <a:rPr kumimoji="0" lang="en-US" altLang="ja-JP" sz="12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2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ＪＰ</a:t>
            </a:r>
            <a:r>
              <a:rPr kumimoji="0" lang="en-US" altLang="ja-JP" sz="12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S</a:t>
            </a:r>
            <a:r>
              <a:rPr kumimoji="0" lang="ja-JP" altLang="en-US" sz="12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endParaRPr kumimoji="0" lang="en-US" altLang="ja-JP"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4010849" y="1905402"/>
            <a:ext cx="2362200" cy="2546021"/>
          </a:xfrm>
          <a:prstGeom prst="rect">
            <a:avLst/>
          </a:prstGeom>
          <a:solidFill>
            <a:sysClr val="window" lastClr="FFFFFF"/>
          </a:solidFill>
          <a:ln w="12700" cap="flat" cmpd="sng" algn="ctr">
            <a:solidFill>
              <a:srgbClr val="3797A7"/>
            </a:solidFill>
            <a:prstDash val="solid"/>
            <a:miter lim="800000"/>
          </a:ln>
          <a:effectLst/>
        </p:spPr>
        <p:txBody>
          <a:bodyPr/>
          <a:lstStyle/>
          <a:p>
            <a:pPr algn="ctr" eaLnBrk="1" fontAlgn="auto" hangingPunct="1">
              <a:spcBef>
                <a:spcPts val="0"/>
              </a:spcBef>
              <a:spcAft>
                <a:spcPts val="0"/>
              </a:spcAft>
              <a:defRPr/>
            </a:pPr>
            <a:r>
              <a:rPr kumimoji="0" lang="ja-JP" altLang="en-US" sz="16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基金</a:t>
            </a:r>
          </a:p>
        </p:txBody>
      </p:sp>
      <p:sp>
        <p:nvSpPr>
          <p:cNvPr id="8" name="右矢印 7"/>
          <p:cNvSpPr/>
          <p:nvPr/>
        </p:nvSpPr>
        <p:spPr>
          <a:xfrm flipH="1">
            <a:off x="4197222" y="3232223"/>
            <a:ext cx="3744000" cy="37623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106"/>
          <p:cNvSpPr txBox="1"/>
          <p:nvPr/>
        </p:nvSpPr>
        <p:spPr>
          <a:xfrm>
            <a:off x="6961261" y="3159468"/>
            <a:ext cx="931477" cy="495300"/>
          </a:xfrm>
          <a:prstGeom prst="ellipse">
            <a:avLst/>
          </a:prstGeom>
          <a:solidFill>
            <a:schemeClr val="bg1">
              <a:lumMod val="65000"/>
            </a:schemeClr>
          </a:solidFill>
          <a:ln w="6350">
            <a:noFill/>
            <a:prstDash val="solid"/>
          </a:ln>
          <a:effectLst/>
        </p:spPr>
        <p:txBody>
          <a:bodyPr lIns="0" tIns="36000" rIns="0" bIns="0" anchor="ctr"/>
          <a:lstStyle/>
          <a:p>
            <a:pPr algn="ctr" eaLnBrk="1" fontAlgn="auto" hangingPunct="1">
              <a:lnSpc>
                <a:spcPts val="1600"/>
              </a:lnSpc>
              <a:spcBef>
                <a:spcPts val="0"/>
              </a:spcBef>
              <a:spcAft>
                <a:spcPts val="0"/>
              </a:spcAft>
              <a:defRPr/>
            </a:pPr>
            <a:r>
              <a:rPr kumimoji="0"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結果</a:t>
            </a:r>
            <a:endParaRPr kumimoji="0"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lnSpc>
                <a:spcPts val="1600"/>
              </a:lnSpc>
              <a:spcBef>
                <a:spcPts val="0"/>
              </a:spcBef>
              <a:spcAft>
                <a:spcPts val="0"/>
              </a:spcAft>
              <a:defRPr/>
            </a:pPr>
            <a:r>
              <a:rPr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郵送</a:t>
            </a:r>
            <a:endParaRPr kumimoji="0"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235317" y="2527373"/>
            <a:ext cx="3744000" cy="37623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06"/>
          <p:cNvSpPr txBox="1"/>
          <p:nvPr/>
        </p:nvSpPr>
        <p:spPr>
          <a:xfrm>
            <a:off x="4983869" y="2430536"/>
            <a:ext cx="1130300" cy="495300"/>
          </a:xfrm>
          <a:prstGeom prst="ellipse">
            <a:avLst/>
          </a:prstGeom>
          <a:solidFill>
            <a:schemeClr val="bg1">
              <a:lumMod val="65000"/>
            </a:schemeClr>
          </a:solidFill>
          <a:ln w="6350">
            <a:noFill/>
            <a:prstDash val="solid"/>
          </a:ln>
          <a:effectLst/>
        </p:spPr>
        <p:txBody>
          <a:bodyPr lIns="0" tIns="36000" rIns="0" bIns="0" anchor="ctr"/>
          <a:lstStyle/>
          <a:p>
            <a:pPr algn="ctr" eaLnBrk="1" fontAlgn="auto" hangingPunct="1">
              <a:lnSpc>
                <a:spcPts val="900"/>
              </a:lnSpc>
              <a:spcBef>
                <a:spcPts val="0"/>
              </a:spcBef>
              <a:spcAft>
                <a:spcPts val="0"/>
              </a:spcAft>
              <a:defRPr/>
            </a:pPr>
            <a:r>
              <a:rPr kumimoji="0"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書類</a:t>
            </a:r>
            <a:endParaRPr kumimoji="0"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lnSpc>
                <a:spcPts val="1600"/>
              </a:lnSpc>
              <a:spcBef>
                <a:spcPts val="0"/>
              </a:spcBef>
              <a:spcAft>
                <a:spcPts val="0"/>
              </a:spcAft>
              <a:defRPr/>
            </a:pPr>
            <a:r>
              <a:rPr kumimoji="0"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郵送</a:t>
            </a:r>
            <a:endParaRPr kumimoji="0"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099749" y="2103511"/>
            <a:ext cx="792162" cy="2274887"/>
          </a:xfrm>
          <a:prstGeom prst="roundRect">
            <a:avLst>
              <a:gd name="adj" fmla="val 11246"/>
            </a:avLst>
          </a:prstGeom>
          <a:solidFill>
            <a:schemeClr val="accent6">
              <a:lumMod val="20000"/>
              <a:lumOff val="80000"/>
            </a:schemeClr>
          </a:solidFill>
          <a:ln w="12700" cap="flat" cmpd="sng" algn="ctr">
            <a:solidFill>
              <a:srgbClr val="3797A7"/>
            </a:solidFill>
            <a:prstDash val="solid"/>
            <a:miter lim="800000"/>
          </a:ln>
          <a:effectLst/>
        </p:spPr>
        <p:txBody>
          <a:bodyPr/>
          <a:lstStyle/>
          <a:p>
            <a:pPr algn="ctr" eaLnBrk="1" fontAlgn="auto" hangingPunct="1">
              <a:spcBef>
                <a:spcPts val="0"/>
              </a:spcBef>
              <a:spcAft>
                <a:spcPts val="0"/>
              </a:spcAft>
              <a:defRPr/>
            </a:pPr>
            <a:endParaRPr kumimoji="0" lang="ja-JP" altLang="en-US"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Rectangle 67" descr="25%"/>
          <p:cNvSpPr>
            <a:spLocks noChangeArrowheads="1"/>
          </p:cNvSpPr>
          <p:nvPr/>
        </p:nvSpPr>
        <p:spPr bwMode="auto">
          <a:xfrm>
            <a:off x="4199761" y="2790898"/>
            <a:ext cx="608013" cy="681355"/>
          </a:xfrm>
          <a:prstGeom prst="roundRect">
            <a:avLst>
              <a:gd name="adj" fmla="val 9697"/>
            </a:avLst>
          </a:prstGeom>
          <a:solidFill>
            <a:sysClr val="window" lastClr="FFFFFF"/>
          </a:solidFill>
          <a:ln w="3175">
            <a:solidFill>
              <a:srgbClr val="5B9BD5"/>
            </a:solidFill>
          </a:ln>
          <a:effectLst/>
        </p:spPr>
        <p:txBody>
          <a:bodyPr lIns="3600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55575" indent="-155575" eaLnBrk="1" fontAlgn="auto" hangingPunct="1">
              <a:spcBef>
                <a:spcPts val="0"/>
              </a:spcBef>
              <a:spcAft>
                <a:spcPts val="0"/>
              </a:spcAft>
              <a:buClr>
                <a:prstClr val="black">
                  <a:lumMod val="75000"/>
                  <a:lumOff val="25000"/>
                </a:prstClr>
              </a:buClr>
              <a:buFont typeface="Wingdings" pitchFamily="2" charset="2"/>
              <a:buChar char="l"/>
              <a:defRPr/>
            </a:pPr>
            <a:r>
              <a:rPr kumimoji="0" lang="ja-JP" altLang="en-US" sz="1300" kern="0" dirty="0">
                <a:solidFill>
                  <a:srgbClr val="002060"/>
                </a:solidFill>
                <a:latin typeface="Meiryo UI" pitchFamily="50" charset="-128"/>
                <a:ea typeface="Meiryo UI" pitchFamily="50" charset="-128"/>
                <a:cs typeface="Meiryo UI" pitchFamily="50" charset="-128"/>
              </a:rPr>
              <a:t>確認</a:t>
            </a:r>
            <a:endParaRPr kumimoji="0" lang="en-US" altLang="ja-JP" sz="1300" kern="0" dirty="0">
              <a:solidFill>
                <a:srgbClr val="002060"/>
              </a:solidFill>
              <a:latin typeface="Meiryo UI" pitchFamily="50" charset="-128"/>
              <a:ea typeface="Meiryo UI" pitchFamily="50" charset="-128"/>
              <a:cs typeface="Meiryo UI" pitchFamily="50" charset="-128"/>
            </a:endParaRPr>
          </a:p>
          <a:p>
            <a:pPr marL="155575" indent="-155575" eaLnBrk="1" fontAlgn="auto" hangingPunct="1">
              <a:spcBef>
                <a:spcPts val="0"/>
              </a:spcBef>
              <a:spcAft>
                <a:spcPts val="0"/>
              </a:spcAft>
              <a:buClr>
                <a:prstClr val="black">
                  <a:lumMod val="75000"/>
                  <a:lumOff val="25000"/>
                </a:prstClr>
              </a:buClr>
              <a:buFont typeface="Wingdings" pitchFamily="2" charset="2"/>
              <a:buChar char="l"/>
              <a:defRPr/>
            </a:pPr>
            <a:r>
              <a:rPr lang="ja-JP" altLang="en-US" sz="1300" kern="0" dirty="0">
                <a:solidFill>
                  <a:srgbClr val="002060"/>
                </a:solidFill>
                <a:latin typeface="Meiryo UI" pitchFamily="50" charset="-128"/>
                <a:ea typeface="Meiryo UI" pitchFamily="50" charset="-128"/>
                <a:cs typeface="Meiryo UI" pitchFamily="50" charset="-128"/>
              </a:rPr>
              <a:t>決裁</a:t>
            </a:r>
            <a:endParaRPr kumimoji="0" lang="en-US" altLang="ja-JP" sz="1300" kern="0" dirty="0">
              <a:solidFill>
                <a:srgbClr val="002060"/>
              </a:solidFill>
              <a:latin typeface="Meiryo UI" pitchFamily="50" charset="-128"/>
              <a:ea typeface="Meiryo UI" pitchFamily="50" charset="-128"/>
              <a:cs typeface="Meiryo UI" pitchFamily="50" charset="-128"/>
            </a:endParaRPr>
          </a:p>
          <a:p>
            <a:pPr marL="155575" indent="-155575" eaLnBrk="1" fontAlgn="auto" hangingPunct="1">
              <a:spcBef>
                <a:spcPts val="0"/>
              </a:spcBef>
              <a:spcAft>
                <a:spcPts val="0"/>
              </a:spcAft>
              <a:buClr>
                <a:prstClr val="black">
                  <a:lumMod val="75000"/>
                  <a:lumOff val="25000"/>
                </a:prstClr>
              </a:buClr>
              <a:buFont typeface="Wingdings" pitchFamily="2" charset="2"/>
              <a:buChar char="l"/>
              <a:defRPr/>
            </a:pPr>
            <a:r>
              <a:rPr lang="ja-JP" altLang="en-US" sz="1300" kern="0" dirty="0">
                <a:solidFill>
                  <a:srgbClr val="002060"/>
                </a:solidFill>
                <a:latin typeface="Meiryo UI" pitchFamily="50" charset="-128"/>
                <a:ea typeface="Meiryo UI" pitchFamily="50" charset="-128"/>
                <a:cs typeface="Meiryo UI" pitchFamily="50" charset="-128"/>
              </a:rPr>
              <a:t>郵送</a:t>
            </a:r>
            <a:endParaRPr kumimoji="0" lang="en-US" altLang="ja-JP" sz="1300" kern="0" dirty="0">
              <a:solidFill>
                <a:srgbClr val="002060"/>
              </a:solidFill>
              <a:latin typeface="Meiryo UI" pitchFamily="50" charset="-128"/>
              <a:ea typeface="Meiryo UI" pitchFamily="50" charset="-128"/>
              <a:cs typeface="Meiryo UI" pitchFamily="50" charset="-128"/>
            </a:endParaRPr>
          </a:p>
        </p:txBody>
      </p:sp>
      <p:sp>
        <p:nvSpPr>
          <p:cNvPr id="27" name="テキスト ボックス 26"/>
          <p:cNvSpPr txBox="1"/>
          <p:nvPr/>
        </p:nvSpPr>
        <p:spPr bwMode="auto">
          <a:xfrm>
            <a:off x="8062415" y="2200747"/>
            <a:ext cx="835025" cy="2224106"/>
          </a:xfrm>
          <a:prstGeom prst="roundRect">
            <a:avLst>
              <a:gd name="adj" fmla="val 11246"/>
            </a:avLst>
          </a:prstGeom>
          <a:solidFill>
            <a:sysClr val="window" lastClr="FFFFFF"/>
          </a:solidFill>
          <a:ln w="12700" cap="flat" cmpd="sng" algn="ctr">
            <a:solidFill>
              <a:srgbClr val="5B9BD5"/>
            </a:solidFill>
            <a:prstDash val="solid"/>
            <a:miter lim="800000"/>
          </a:ln>
          <a:effectLst/>
        </p:spPr>
        <p:txBody>
          <a:bodyPr/>
          <a:lstStyle/>
          <a:p>
            <a:pPr algn="ctr" eaLnBrk="1" fontAlgn="auto" hangingPunct="1">
              <a:spcBef>
                <a:spcPts val="0"/>
              </a:spcBef>
              <a:spcAft>
                <a:spcPts val="0"/>
              </a:spcAft>
              <a:defRPr/>
            </a:pPr>
            <a:endParaRPr kumimoji="0" lang="ja-JP" altLang="en-US"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129"/>
          <p:cNvGrpSpPr>
            <a:grpSpLocks/>
          </p:cNvGrpSpPr>
          <p:nvPr/>
        </p:nvGrpSpPr>
        <p:grpSpPr bwMode="auto">
          <a:xfrm>
            <a:off x="8196263" y="3865617"/>
            <a:ext cx="581025" cy="433388"/>
            <a:chOff x="4238507" y="5113759"/>
            <a:chExt cx="805196" cy="475465"/>
          </a:xfrm>
        </p:grpSpPr>
        <p:grpSp>
          <p:nvGrpSpPr>
            <p:cNvPr id="29" name="グループ化 130"/>
            <p:cNvGrpSpPr>
              <a:grpSpLocks/>
            </p:cNvGrpSpPr>
            <p:nvPr/>
          </p:nvGrpSpPr>
          <p:grpSpPr bwMode="auto">
            <a:xfrm>
              <a:off x="4314872" y="5113759"/>
              <a:ext cx="462072" cy="314496"/>
              <a:chOff x="4272888" y="5085184"/>
              <a:chExt cx="504056" cy="343071"/>
            </a:xfrm>
          </p:grpSpPr>
          <p:sp>
            <p:nvSpPr>
              <p:cNvPr id="37" name="正方形/長方形 36"/>
              <p:cNvSpPr/>
              <p:nvPr/>
            </p:nvSpPr>
            <p:spPr>
              <a:xfrm>
                <a:off x="4273579" y="5085184"/>
                <a:ext cx="503974" cy="332478"/>
              </a:xfrm>
              <a:prstGeom prst="rect">
                <a:avLst/>
              </a:prstGeom>
              <a:solidFill>
                <a:sysClr val="window" lastClr="FFFFFF"/>
              </a:solidFill>
              <a:ln w="9525" cap="flat" cmpd="sng" algn="ctr">
                <a:solidFill>
                  <a:srgbClr val="3797A7"/>
                </a:solidFill>
                <a:prstDash val="solid"/>
                <a:miter lim="800000"/>
              </a:ln>
              <a:effectLst/>
            </p:spPr>
            <p:txBody>
              <a:bodyPr lIns="0" rIns="0" anchor="ctr"/>
              <a:lstStyle/>
              <a:p>
                <a:pPr algn="ctr" eaLnBrk="1" fontAlgn="auto" hangingPunct="1">
                  <a:spcBef>
                    <a:spcPts val="0"/>
                  </a:spcBef>
                  <a:spcAft>
                    <a:spcPts val="0"/>
                  </a:spcAft>
                  <a:defRPr/>
                </a:pPr>
                <a:endParaRPr kumimoji="0" lang="ja-JP" altLang="en-US"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4311977" y="5113683"/>
                <a:ext cx="431978" cy="277381"/>
              </a:xfrm>
              <a:prstGeom prst="rect">
                <a:avLst/>
              </a:prstGeom>
              <a:solidFill>
                <a:sysClr val="window" lastClr="FFFFFF"/>
              </a:solidFill>
              <a:ln w="9525" cap="flat" cmpd="sng" algn="ctr">
                <a:solidFill>
                  <a:srgbClr val="3797A7"/>
                </a:solidFill>
                <a:prstDash val="solid"/>
                <a:miter lim="800000"/>
              </a:ln>
              <a:effectLst/>
            </p:spPr>
            <p:txBody>
              <a:bodyPr lIns="0" rIns="0" anchor="ctr"/>
              <a:lstStyle/>
              <a:p>
                <a:pPr algn="ctr" eaLnBrk="1" fontAlgn="auto" hangingPunct="1">
                  <a:spcBef>
                    <a:spcPts val="0"/>
                  </a:spcBef>
                  <a:spcAft>
                    <a:spcPts val="0"/>
                  </a:spcAft>
                  <a:defRPr/>
                </a:pPr>
                <a:endParaRPr kumimoji="0" lang="ja-JP" altLang="en-US"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0" name="グループ化 131"/>
            <p:cNvGrpSpPr>
              <a:grpSpLocks/>
            </p:cNvGrpSpPr>
            <p:nvPr/>
          </p:nvGrpSpPr>
          <p:grpSpPr bwMode="auto">
            <a:xfrm>
              <a:off x="4238507" y="5445224"/>
              <a:ext cx="615600" cy="144000"/>
              <a:chOff x="4238507" y="5426190"/>
              <a:chExt cx="615600" cy="144000"/>
            </a:xfrm>
          </p:grpSpPr>
          <p:sp>
            <p:nvSpPr>
              <p:cNvPr id="35" name="台形 34"/>
              <p:cNvSpPr/>
              <p:nvPr/>
            </p:nvSpPr>
            <p:spPr>
              <a:xfrm>
                <a:off x="4238507" y="5425635"/>
                <a:ext cx="624796" cy="144555"/>
              </a:xfrm>
              <a:prstGeom prst="trapezoid">
                <a:avLst>
                  <a:gd name="adj" fmla="val 51456"/>
                </a:avLst>
              </a:prstGeom>
              <a:solidFill>
                <a:sysClr val="window" lastClr="FFFFFF"/>
              </a:solidFill>
              <a:ln w="9525" cap="flat" cmpd="sng" algn="ctr">
                <a:solidFill>
                  <a:srgbClr val="3797A7"/>
                </a:solidFill>
                <a:prstDash val="solid"/>
                <a:miter lim="800000"/>
              </a:ln>
              <a:effectLst/>
            </p:spPr>
            <p:txBody>
              <a:bodyPr lIns="0" rIns="0" anchor="ctr"/>
              <a:lstStyle/>
              <a:p>
                <a:pPr algn="ctr" eaLnBrk="1" fontAlgn="auto" hangingPunct="1">
                  <a:spcBef>
                    <a:spcPts val="0"/>
                  </a:spcBef>
                  <a:spcAft>
                    <a:spcPts val="0"/>
                  </a:spcAft>
                  <a:defRPr/>
                </a:pPr>
                <a:endParaRPr kumimoji="0" lang="ja-JP" altLang="en-US"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台形 35"/>
              <p:cNvSpPr/>
              <p:nvPr/>
            </p:nvSpPr>
            <p:spPr>
              <a:xfrm>
                <a:off x="4267106" y="5444793"/>
                <a:ext cx="565397" cy="107981"/>
              </a:xfrm>
              <a:prstGeom prst="trapezoid">
                <a:avLst>
                  <a:gd name="adj" fmla="val 51456"/>
                </a:avLst>
              </a:prstGeom>
              <a:pattFill prst="smGrid">
                <a:fgClr>
                  <a:srgbClr val="5B9BD5"/>
                </a:fgClr>
                <a:bgClr>
                  <a:sysClr val="window" lastClr="FFFFFF"/>
                </a:bgClr>
              </a:pattFill>
              <a:ln w="9525" cap="flat" cmpd="sng" algn="ctr">
                <a:solidFill>
                  <a:srgbClr val="3797A7"/>
                </a:solidFill>
                <a:prstDash val="solid"/>
                <a:miter lim="800000"/>
              </a:ln>
              <a:effectLst/>
            </p:spPr>
            <p:txBody>
              <a:bodyPr lIns="0" rIns="0" anchor="ctr"/>
              <a:lstStyle/>
              <a:p>
                <a:pPr algn="ctr" eaLnBrk="1" fontAlgn="auto" hangingPunct="1">
                  <a:spcBef>
                    <a:spcPts val="0"/>
                  </a:spcBef>
                  <a:spcAft>
                    <a:spcPts val="0"/>
                  </a:spcAft>
                  <a:defRPr/>
                </a:pPr>
                <a:endParaRPr kumimoji="0" lang="ja-JP" altLang="en-US"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1" name="グループ化 132"/>
            <p:cNvGrpSpPr>
              <a:grpSpLocks/>
            </p:cNvGrpSpPr>
            <p:nvPr/>
          </p:nvGrpSpPr>
          <p:grpSpPr bwMode="auto">
            <a:xfrm>
              <a:off x="4888607" y="5113760"/>
              <a:ext cx="155096" cy="475200"/>
              <a:chOff x="4920960" y="5113760"/>
              <a:chExt cx="155096" cy="466896"/>
            </a:xfrm>
          </p:grpSpPr>
          <p:sp>
            <p:nvSpPr>
              <p:cNvPr id="32" name="正方形/長方形 31"/>
              <p:cNvSpPr/>
              <p:nvPr/>
            </p:nvSpPr>
            <p:spPr>
              <a:xfrm>
                <a:off x="4922056" y="5113759"/>
                <a:ext cx="154000" cy="467157"/>
              </a:xfrm>
              <a:prstGeom prst="rect">
                <a:avLst/>
              </a:prstGeom>
              <a:solidFill>
                <a:sysClr val="window" lastClr="FFFFFF"/>
              </a:solidFill>
              <a:ln w="9525" cap="flat" cmpd="sng" algn="ctr">
                <a:solidFill>
                  <a:srgbClr val="3797A7"/>
                </a:solidFill>
                <a:prstDash val="solid"/>
                <a:miter lim="800000"/>
              </a:ln>
              <a:effectLst/>
            </p:spPr>
            <p:txBody>
              <a:bodyPr lIns="0" rIns="0" anchor="ctr"/>
              <a:lstStyle/>
              <a:p>
                <a:pPr algn="ctr" eaLnBrk="1" fontAlgn="auto" hangingPunct="1">
                  <a:spcBef>
                    <a:spcPts val="0"/>
                  </a:spcBef>
                  <a:spcAft>
                    <a:spcPts val="0"/>
                  </a:spcAft>
                  <a:defRPr/>
                </a:pPr>
                <a:endParaRPr kumimoji="0" lang="ja-JP" altLang="en-US"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4952856" y="5372150"/>
                <a:ext cx="96800" cy="181387"/>
              </a:xfrm>
              <a:prstGeom prst="rect">
                <a:avLst/>
              </a:prstGeom>
              <a:pattFill prst="narHorz">
                <a:fgClr>
                  <a:srgbClr val="44546A"/>
                </a:fgClr>
                <a:bgClr>
                  <a:sysClr val="window" lastClr="FFFFFF"/>
                </a:bgClr>
              </a:pattFill>
              <a:ln w="9525" cap="flat" cmpd="sng" algn="ctr">
                <a:solidFill>
                  <a:srgbClr val="3797A7"/>
                </a:solidFill>
                <a:prstDash val="solid"/>
                <a:miter lim="800000"/>
              </a:ln>
              <a:effectLst/>
            </p:spPr>
            <p:txBody>
              <a:bodyPr lIns="0" rIns="0" anchor="ctr"/>
              <a:lstStyle/>
              <a:p>
                <a:pPr algn="ctr" eaLnBrk="1" fontAlgn="auto" hangingPunct="1">
                  <a:spcBef>
                    <a:spcPts val="0"/>
                  </a:spcBef>
                  <a:spcAft>
                    <a:spcPts val="0"/>
                  </a:spcAft>
                  <a:defRPr/>
                </a:pPr>
                <a:endParaRPr kumimoji="0" lang="ja-JP" altLang="en-US"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4" name="直線コネクタ 95"/>
              <p:cNvCxnSpPr>
                <a:cxnSpLocks noChangeShapeType="1"/>
              </p:cNvCxnSpPr>
              <p:nvPr/>
            </p:nvCxnSpPr>
            <p:spPr bwMode="auto">
              <a:xfrm>
                <a:off x="4939535" y="5270070"/>
                <a:ext cx="107895" cy="0"/>
              </a:xfrm>
              <a:prstGeom prst="line">
                <a:avLst/>
              </a:prstGeom>
              <a:noFill/>
              <a:ln w="6350" algn="ctr">
                <a:solidFill>
                  <a:srgbClr val="3797A7"/>
                </a:solidFill>
                <a:miter lim="800000"/>
                <a:headEnd/>
                <a:tailEnd/>
              </a:ln>
              <a:extLst>
                <a:ext uri="{909E8E84-426E-40DD-AFC4-6F175D3DCCD1}">
                  <a14:hiddenFill xmlns:a14="http://schemas.microsoft.com/office/drawing/2010/main">
                    <a:noFill/>
                  </a14:hiddenFill>
                </a:ext>
              </a:extLst>
            </p:spPr>
          </p:cxnSp>
        </p:grpSp>
      </p:grpSp>
      <p:sp>
        <p:nvSpPr>
          <p:cNvPr id="39" name="AutoShape 17"/>
          <p:cNvSpPr>
            <a:spLocks noChangeArrowheads="1"/>
          </p:cNvSpPr>
          <p:nvPr/>
        </p:nvSpPr>
        <p:spPr bwMode="auto">
          <a:xfrm rot="5400000">
            <a:off x="8003615" y="3208206"/>
            <a:ext cx="957621" cy="260229"/>
          </a:xfrm>
          <a:prstGeom prst="rightArrow">
            <a:avLst>
              <a:gd name="adj1" fmla="val 50000"/>
              <a:gd name="adj2" fmla="val 53121"/>
            </a:avLst>
          </a:prstGeom>
          <a:solidFill>
            <a:schemeClr val="accent2"/>
          </a:solidFill>
          <a:ln w="9525">
            <a:gradFill flip="none" rotWithShape="1">
              <a:gsLst>
                <a:gs pos="0">
                  <a:srgbClr val="5B9BD5">
                    <a:lumMod val="20000"/>
                    <a:lumOff val="80000"/>
                  </a:srgbClr>
                </a:gs>
                <a:gs pos="100000">
                  <a:srgbClr val="5B9BD5">
                    <a:lumMod val="75000"/>
                  </a:srgbClr>
                </a:gs>
              </a:gsLst>
              <a:lin ang="0" scaled="1"/>
              <a:tileRect/>
            </a:gradFill>
            <a:miter lim="800000"/>
            <a:headEnd/>
            <a:tailEnd/>
          </a:ln>
          <a:effectLst/>
          <a:scene3d>
            <a:camera prst="orthographicFront"/>
            <a:lightRig rig="legacyFlat3" dir="b"/>
          </a:scene3d>
          <a:sp3d extrusionH="82550" prstMaterial="legacyMatte">
            <a:bevelT w="13500" h="13500" prst="angle"/>
            <a:bevelB w="13500" h="13500" prst="angle"/>
            <a:extrusionClr>
              <a:srgbClr val="FFCA61"/>
            </a:extrusionClr>
          </a:sp3d>
        </p:spPr>
        <p:txBody>
          <a:bodyPr anchor="ctr">
            <a:flatTx/>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a:pPr>
            <a:endParaRPr kumimoji="0" lang="ja-JP" altLang="en-US" ker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Rectangle 67" descr="25%"/>
          <p:cNvSpPr>
            <a:spLocks noChangeArrowheads="1"/>
          </p:cNvSpPr>
          <p:nvPr/>
        </p:nvSpPr>
        <p:spPr bwMode="auto">
          <a:xfrm>
            <a:off x="8144376" y="2883862"/>
            <a:ext cx="609600" cy="742462"/>
          </a:xfrm>
          <a:prstGeom prst="roundRect">
            <a:avLst>
              <a:gd name="adj" fmla="val 9697"/>
            </a:avLst>
          </a:prstGeom>
          <a:solidFill>
            <a:sysClr val="window" lastClr="FFFFFF"/>
          </a:solidFill>
          <a:ln w="3175">
            <a:solidFill>
              <a:srgbClr val="3797A7"/>
            </a:solidFill>
          </a:ln>
          <a:effectLst/>
        </p:spPr>
        <p:txBody>
          <a:bodyPr lIns="3600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36525" indent="-136525" eaLnBrk="1" fontAlgn="auto" hangingPunct="1">
              <a:spcBef>
                <a:spcPts val="0"/>
              </a:spcBef>
              <a:spcAft>
                <a:spcPts val="0"/>
              </a:spcAft>
              <a:buClr>
                <a:prstClr val="black">
                  <a:lumMod val="75000"/>
                  <a:lumOff val="25000"/>
                </a:prstClr>
              </a:buClr>
              <a:buFont typeface="Wingdings" pitchFamily="2" charset="2"/>
              <a:buChar char="l"/>
              <a:defRPr/>
            </a:pPr>
            <a:r>
              <a:rPr kumimoji="0" lang="ja-JP" altLang="en-US" sz="1300" kern="0" dirty="0">
                <a:solidFill>
                  <a:srgbClr val="002060"/>
                </a:solidFill>
                <a:latin typeface="Meiryo UI" pitchFamily="50" charset="-128"/>
                <a:ea typeface="Meiryo UI" pitchFamily="50" charset="-128"/>
                <a:cs typeface="Meiryo UI" pitchFamily="50" charset="-128"/>
              </a:rPr>
              <a:t>確認</a:t>
            </a:r>
            <a:endParaRPr kumimoji="0" lang="en-US" altLang="ja-JP" sz="1300" kern="0" dirty="0">
              <a:solidFill>
                <a:srgbClr val="002060"/>
              </a:solidFill>
              <a:latin typeface="Meiryo UI" pitchFamily="50" charset="-128"/>
              <a:ea typeface="Meiryo UI" pitchFamily="50" charset="-128"/>
              <a:cs typeface="Meiryo UI" pitchFamily="50" charset="-128"/>
            </a:endParaRPr>
          </a:p>
          <a:p>
            <a:pPr marL="136525" indent="-136525" eaLnBrk="1" fontAlgn="auto" hangingPunct="1">
              <a:spcBef>
                <a:spcPts val="0"/>
              </a:spcBef>
              <a:spcAft>
                <a:spcPts val="0"/>
              </a:spcAft>
              <a:buClr>
                <a:prstClr val="black">
                  <a:lumMod val="75000"/>
                  <a:lumOff val="25000"/>
                </a:prstClr>
              </a:buClr>
              <a:buFont typeface="Wingdings" pitchFamily="2" charset="2"/>
              <a:buChar char="l"/>
              <a:defRPr/>
            </a:pPr>
            <a:r>
              <a:rPr kumimoji="0" lang="ja-JP" altLang="en-US" sz="1300" kern="0" dirty="0">
                <a:solidFill>
                  <a:srgbClr val="002060"/>
                </a:solidFill>
                <a:latin typeface="Meiryo UI" pitchFamily="50" charset="-128"/>
                <a:ea typeface="Meiryo UI" pitchFamily="50" charset="-128"/>
                <a:cs typeface="Meiryo UI" pitchFamily="50" charset="-128"/>
              </a:rPr>
              <a:t>入力</a:t>
            </a:r>
            <a:endParaRPr kumimoji="0" lang="en-US" altLang="ja-JP" sz="1300" kern="0" dirty="0">
              <a:solidFill>
                <a:srgbClr val="002060"/>
              </a:solidFill>
              <a:latin typeface="Meiryo UI" pitchFamily="50" charset="-128"/>
              <a:ea typeface="Meiryo UI" pitchFamily="50" charset="-128"/>
              <a:cs typeface="Meiryo UI" pitchFamily="50" charset="-128"/>
            </a:endParaRPr>
          </a:p>
          <a:p>
            <a:pPr marL="136525" indent="-136525" eaLnBrk="1" fontAlgn="auto" hangingPunct="1">
              <a:spcBef>
                <a:spcPts val="0"/>
              </a:spcBef>
              <a:spcAft>
                <a:spcPts val="0"/>
              </a:spcAft>
              <a:buClr>
                <a:prstClr val="black">
                  <a:lumMod val="75000"/>
                  <a:lumOff val="25000"/>
                </a:prstClr>
              </a:buClr>
              <a:buFont typeface="Wingdings" pitchFamily="2" charset="2"/>
              <a:buChar char="l"/>
              <a:defRPr/>
            </a:pPr>
            <a:r>
              <a:rPr kumimoji="0" lang="ja-JP" altLang="en-US" sz="1300" kern="0" dirty="0">
                <a:solidFill>
                  <a:srgbClr val="002060"/>
                </a:solidFill>
                <a:latin typeface="Meiryo UI" pitchFamily="50" charset="-128"/>
                <a:ea typeface="Meiryo UI" pitchFamily="50" charset="-128"/>
                <a:cs typeface="Meiryo UI" pitchFamily="50" charset="-128"/>
              </a:rPr>
              <a:t>検証</a:t>
            </a:r>
          </a:p>
        </p:txBody>
      </p:sp>
      <p:sp>
        <p:nvSpPr>
          <p:cNvPr id="41" name="テキスト ボックス 106"/>
          <p:cNvSpPr txBox="1"/>
          <p:nvPr/>
        </p:nvSpPr>
        <p:spPr>
          <a:xfrm>
            <a:off x="5027934" y="3168723"/>
            <a:ext cx="1130300" cy="495300"/>
          </a:xfrm>
          <a:prstGeom prst="ellipse">
            <a:avLst/>
          </a:prstGeom>
          <a:solidFill>
            <a:schemeClr val="bg1">
              <a:lumMod val="65000"/>
            </a:schemeClr>
          </a:solidFill>
          <a:ln w="6350">
            <a:noFill/>
            <a:prstDash val="solid"/>
          </a:ln>
          <a:effectLst/>
        </p:spPr>
        <p:txBody>
          <a:bodyPr lIns="0" tIns="36000" rIns="0" bIns="0" anchor="ctr"/>
          <a:lstStyle/>
          <a:p>
            <a:pPr algn="ctr" eaLnBrk="1" fontAlgn="auto" hangingPunct="1">
              <a:lnSpc>
                <a:spcPts val="900"/>
              </a:lnSpc>
              <a:spcBef>
                <a:spcPts val="0"/>
              </a:spcBef>
              <a:spcAft>
                <a:spcPts val="0"/>
              </a:spcAft>
              <a:defRPr/>
            </a:pPr>
            <a:r>
              <a:rPr kumimoji="0"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確認</a:t>
            </a:r>
            <a:endParaRPr kumimoji="0"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左右矢印 41"/>
          <p:cNvSpPr/>
          <p:nvPr/>
        </p:nvSpPr>
        <p:spPr>
          <a:xfrm flipH="1">
            <a:off x="4879426" y="3876748"/>
            <a:ext cx="3115057" cy="376238"/>
          </a:xfrm>
          <a:prstGeom prst="lef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106"/>
          <p:cNvSpPr txBox="1"/>
          <p:nvPr/>
        </p:nvSpPr>
        <p:spPr>
          <a:xfrm>
            <a:off x="6045108" y="3853729"/>
            <a:ext cx="1128713" cy="496888"/>
          </a:xfrm>
          <a:prstGeom prst="ellipse">
            <a:avLst/>
          </a:prstGeom>
          <a:solidFill>
            <a:srgbClr val="00CCFF"/>
          </a:solidFill>
          <a:ln w="6350">
            <a:noFill/>
            <a:prstDash val="solid"/>
          </a:ln>
          <a:effectLst/>
        </p:spPr>
        <p:txBody>
          <a:bodyPr lIns="0" tIns="36000" rIns="0" bIns="0" anchor="ctr"/>
          <a:lstStyle/>
          <a:p>
            <a:pPr algn="ctr" eaLnBrk="1" fontAlgn="auto" hangingPunct="1">
              <a:lnSpc>
                <a:spcPts val="900"/>
              </a:lnSpc>
              <a:spcBef>
                <a:spcPts val="0"/>
              </a:spcBef>
              <a:spcAft>
                <a:spcPts val="0"/>
              </a:spcAft>
              <a:defRPr/>
            </a:pPr>
            <a:r>
              <a:rPr kumimoji="0"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エラー解消</a:t>
            </a:r>
            <a:endParaRPr kumimoji="0"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105"/>
          <p:cNvSpPr txBox="1">
            <a:spLocks noChangeArrowheads="1"/>
          </p:cNvSpPr>
          <p:nvPr/>
        </p:nvSpPr>
        <p:spPr bwMode="auto">
          <a:xfrm>
            <a:off x="245469" y="205555"/>
            <a:ext cx="915164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800" b="1" dirty="0">
                <a:solidFill>
                  <a:srgbClr val="002060"/>
                </a:solidFill>
                <a:latin typeface="Meiryo UI" panose="020B0604030504040204" pitchFamily="50" charset="-128"/>
                <a:ea typeface="Meiryo UI" panose="020B0604030504040204" pitchFamily="50" charset="-128"/>
              </a:rPr>
              <a:t>現在の基金事務</a:t>
            </a:r>
            <a:endParaRPr lang="en-US" altLang="ja-JP" sz="2800" b="1" dirty="0">
              <a:solidFill>
                <a:srgbClr val="002060"/>
              </a:solidFill>
              <a:latin typeface="Meiryo UI" panose="020B0604030504040204" pitchFamily="50" charset="-128"/>
              <a:ea typeface="Meiryo UI" panose="020B0604030504040204" pitchFamily="50" charset="-128"/>
            </a:endParaRPr>
          </a:p>
        </p:txBody>
      </p:sp>
      <p:sp>
        <p:nvSpPr>
          <p:cNvPr id="53" name="タイトル 7"/>
          <p:cNvSpPr txBox="1">
            <a:spLocks/>
          </p:cNvSpPr>
          <p:nvPr/>
        </p:nvSpPr>
        <p:spPr>
          <a:xfrm>
            <a:off x="2147025" y="1409067"/>
            <a:ext cx="5733475" cy="299561"/>
          </a:xfrm>
          <a:prstGeom prst="roundRect">
            <a:avLst>
              <a:gd name="adj" fmla="val 22949"/>
            </a:avLst>
          </a:prstGeom>
          <a:solidFill>
            <a:schemeClr val="bg1">
              <a:lumMod val="65000"/>
            </a:schemeClr>
          </a:solidFill>
          <a:ln>
            <a:noFill/>
          </a:ln>
        </p:spPr>
        <p:txBody>
          <a:bodyPr wrap="square" t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fontAlgn="auto" hangingPunct="1">
              <a:spcBef>
                <a:spcPts val="0"/>
              </a:spcBef>
              <a:spcAft>
                <a:spcPts val="0"/>
              </a:spcAft>
              <a:defRPr/>
            </a:pPr>
            <a:r>
              <a:rPr lang="ja-JP" altLang="en-US"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現在の事務</a:t>
            </a:r>
            <a:endParaRPr lang="ja-JP" altLang="en-US" sz="17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コンテンツ プレースホルダー 3"/>
          <p:cNvSpPr txBox="1">
            <a:spLocks/>
          </p:cNvSpPr>
          <p:nvPr/>
        </p:nvSpPr>
        <p:spPr bwMode="auto">
          <a:xfrm>
            <a:off x="628650" y="814053"/>
            <a:ext cx="9159107" cy="590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defTabSz="74295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1pPr>
            <a:lvl2pPr marL="557213" indent="-185738" defTabSz="742950">
              <a:spcBef>
                <a:spcPct val="20000"/>
              </a:spcBef>
              <a:buChar char="–"/>
              <a:defRPr kumimoji="1">
                <a:solidFill>
                  <a:schemeClr val="tx1"/>
                </a:solidFill>
                <a:latin typeface="Arial" panose="020B0604020202020204" pitchFamily="34" charset="0"/>
                <a:ea typeface="ＭＳ Ｐゴシック" panose="020B0600070205080204" pitchFamily="50" charset="-128"/>
              </a:defRPr>
            </a:lvl2pPr>
            <a:lvl3pPr marL="928688" indent="-185738" defTabSz="742950">
              <a:spcBef>
                <a:spcPct val="20000"/>
              </a:spcBef>
              <a:buChar char="•"/>
              <a:defRPr kumimoji="1" sz="1600">
                <a:solidFill>
                  <a:schemeClr val="tx1"/>
                </a:solidFill>
                <a:latin typeface="Arial" panose="020B0604020202020204" pitchFamily="34" charset="0"/>
                <a:ea typeface="ＭＳ Ｐゴシック" panose="020B0600070205080204" pitchFamily="50" charset="-128"/>
              </a:defRPr>
            </a:lvl3pPr>
            <a:lvl4pPr marL="1300163"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4pPr>
            <a:lvl5pPr marL="1671638"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5pPr>
            <a:lvl6pPr marL="21288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6pPr>
            <a:lvl7pPr marL="25860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7pPr>
            <a:lvl8pPr marL="30432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8pPr>
            <a:lvl9pPr marL="35004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9pPr>
          </a:lstStyle>
          <a:p>
            <a:pPr marL="0" indent="0" eaLnBrk="1" hangingPunct="1">
              <a:spcBef>
                <a:spcPts val="300"/>
              </a:spcBef>
              <a:buClr>
                <a:srgbClr val="009F8C"/>
              </a:buClr>
              <a:buNone/>
            </a:pPr>
            <a:r>
              <a:rPr lang="ja-JP" altLang="en-US" sz="1600" dirty="0">
                <a:solidFill>
                  <a:srgbClr val="002060"/>
                </a:solidFill>
                <a:latin typeface="Meiryo UI" panose="020B0604030504040204" pitchFamily="50" charset="-128"/>
                <a:ea typeface="Meiryo UI" panose="020B0604030504040204" pitchFamily="50" charset="-128"/>
              </a:rPr>
              <a:t>基金にかかる加入者管理等に関する事務は、現在書類（紙）を使用して行っています。</a:t>
            </a:r>
            <a:endParaRPr lang="en-US" altLang="ja-JP" sz="1600" dirty="0">
              <a:solidFill>
                <a:srgbClr val="002060"/>
              </a:solidFill>
              <a:latin typeface="Meiryo UI" panose="020B0604030504040204" pitchFamily="50" charset="-128"/>
              <a:ea typeface="Meiryo UI" panose="020B0604030504040204" pitchFamily="50" charset="-128"/>
            </a:endParaRPr>
          </a:p>
          <a:p>
            <a:pPr marL="0" indent="0" eaLnBrk="1" hangingPunct="1">
              <a:spcBef>
                <a:spcPts val="300"/>
              </a:spcBef>
              <a:buClr>
                <a:srgbClr val="009F8C"/>
              </a:buClr>
              <a:buNone/>
            </a:pPr>
            <a:r>
              <a:rPr lang="ja-JP" altLang="en-US" sz="1600" dirty="0">
                <a:solidFill>
                  <a:srgbClr val="002060"/>
                </a:solidFill>
                <a:latin typeface="Meiryo UI" panose="020B0604030504040204" pitchFamily="50" charset="-128"/>
                <a:ea typeface="Meiryo UI" panose="020B0604030504040204" pitchFamily="50" charset="-128"/>
              </a:rPr>
              <a:t>　</a:t>
            </a:r>
            <a:endParaRPr lang="en-US" altLang="ja-JP" sz="1600" dirty="0">
              <a:solidFill>
                <a:srgbClr val="00B050"/>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66DD31AA-EFAC-4311-99D4-5051628FE2BA}"/>
              </a:ext>
            </a:extLst>
          </p:cNvPr>
          <p:cNvSpPr txBox="1"/>
          <p:nvPr/>
        </p:nvSpPr>
        <p:spPr>
          <a:xfrm>
            <a:off x="669925" y="1905402"/>
            <a:ext cx="2362200" cy="2546021"/>
          </a:xfrm>
          <a:prstGeom prst="rect">
            <a:avLst/>
          </a:prstGeom>
          <a:solidFill>
            <a:sysClr val="window" lastClr="FFFFFF"/>
          </a:solidFill>
          <a:ln w="12700" cap="flat" cmpd="sng" algn="ctr">
            <a:solidFill>
              <a:srgbClr val="3797A7"/>
            </a:solidFill>
            <a:prstDash val="solid"/>
            <a:miter lim="800000"/>
          </a:ln>
          <a:effectLst/>
        </p:spPr>
        <p:txBody>
          <a:bodyPr/>
          <a:lstStyle/>
          <a:p>
            <a:pPr algn="ctr" eaLnBrk="1" fontAlgn="auto" hangingPunct="1">
              <a:spcBef>
                <a:spcPts val="0"/>
              </a:spcBef>
              <a:spcAft>
                <a:spcPts val="0"/>
              </a:spcAft>
              <a:defRPr/>
            </a:pPr>
            <a:r>
              <a:rPr kumimoji="0" lang="ja-JP" altLang="en-US" sz="16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各事業所</a:t>
            </a:r>
            <a:endParaRPr kumimoji="0" lang="ja-JP" altLang="en-US" sz="16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a:extLst>
              <a:ext uri="{FF2B5EF4-FFF2-40B4-BE49-F238E27FC236}">
                <a16:creationId xmlns:a16="http://schemas.microsoft.com/office/drawing/2014/main" id="{890757EA-F40B-41F5-81F1-06C236CEE915}"/>
              </a:ext>
            </a:extLst>
          </p:cNvPr>
          <p:cNvSpPr txBox="1"/>
          <p:nvPr/>
        </p:nvSpPr>
        <p:spPr>
          <a:xfrm>
            <a:off x="772677" y="2103511"/>
            <a:ext cx="792162" cy="2274887"/>
          </a:xfrm>
          <a:prstGeom prst="roundRect">
            <a:avLst>
              <a:gd name="adj" fmla="val 11246"/>
            </a:avLst>
          </a:prstGeom>
          <a:solidFill>
            <a:schemeClr val="accent6">
              <a:lumMod val="20000"/>
              <a:lumOff val="80000"/>
            </a:schemeClr>
          </a:solidFill>
          <a:ln w="12700" cap="flat" cmpd="sng" algn="ctr">
            <a:solidFill>
              <a:srgbClr val="3797A7"/>
            </a:solidFill>
            <a:prstDash val="solid"/>
            <a:miter lim="800000"/>
          </a:ln>
          <a:effectLst/>
        </p:spPr>
        <p:txBody>
          <a:bodyPr/>
          <a:lstStyle/>
          <a:p>
            <a:pPr algn="ctr" eaLnBrk="1" fontAlgn="auto" hangingPunct="1">
              <a:spcBef>
                <a:spcPts val="0"/>
              </a:spcBef>
              <a:spcAft>
                <a:spcPts val="0"/>
              </a:spcAft>
              <a:defRPr/>
            </a:pPr>
            <a:endParaRPr kumimoji="0" lang="ja-JP" altLang="en-US" sz="10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Rectangle 67" descr="25%">
            <a:extLst>
              <a:ext uri="{FF2B5EF4-FFF2-40B4-BE49-F238E27FC236}">
                <a16:creationId xmlns:a16="http://schemas.microsoft.com/office/drawing/2014/main" id="{8FD8CCF5-D5CA-4A33-84E9-C2EF8A5F77DB}"/>
              </a:ext>
            </a:extLst>
          </p:cNvPr>
          <p:cNvSpPr>
            <a:spLocks noChangeArrowheads="1"/>
          </p:cNvSpPr>
          <p:nvPr/>
        </p:nvSpPr>
        <p:spPr bwMode="auto">
          <a:xfrm>
            <a:off x="872689" y="2790898"/>
            <a:ext cx="608013" cy="681355"/>
          </a:xfrm>
          <a:prstGeom prst="roundRect">
            <a:avLst>
              <a:gd name="adj" fmla="val 9697"/>
            </a:avLst>
          </a:prstGeom>
          <a:solidFill>
            <a:sysClr val="window" lastClr="FFFFFF"/>
          </a:solidFill>
          <a:ln w="3175">
            <a:solidFill>
              <a:srgbClr val="5B9BD5"/>
            </a:solidFill>
          </a:ln>
          <a:effectLst/>
        </p:spPr>
        <p:txBody>
          <a:bodyPr lIns="3600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55575" indent="-155575" eaLnBrk="1" fontAlgn="auto" hangingPunct="1">
              <a:spcBef>
                <a:spcPts val="0"/>
              </a:spcBef>
              <a:spcAft>
                <a:spcPts val="0"/>
              </a:spcAft>
              <a:buClr>
                <a:prstClr val="black">
                  <a:lumMod val="75000"/>
                  <a:lumOff val="25000"/>
                </a:prstClr>
              </a:buClr>
              <a:buFont typeface="Wingdings" pitchFamily="2" charset="2"/>
              <a:buChar char="l"/>
              <a:defRPr/>
            </a:pPr>
            <a:r>
              <a:rPr kumimoji="0" lang="ja-JP" altLang="en-US" sz="1300" kern="0" dirty="0">
                <a:solidFill>
                  <a:srgbClr val="002060"/>
                </a:solidFill>
                <a:latin typeface="Meiryo UI" pitchFamily="50" charset="-128"/>
                <a:ea typeface="Meiryo UI" pitchFamily="50" charset="-128"/>
                <a:cs typeface="Meiryo UI" pitchFamily="50" charset="-128"/>
              </a:rPr>
              <a:t>記入</a:t>
            </a:r>
            <a:endParaRPr kumimoji="0" lang="en-US" altLang="ja-JP" sz="1300" kern="0" dirty="0">
              <a:solidFill>
                <a:srgbClr val="002060"/>
              </a:solidFill>
              <a:latin typeface="Meiryo UI" pitchFamily="50" charset="-128"/>
              <a:ea typeface="Meiryo UI" pitchFamily="50" charset="-128"/>
              <a:cs typeface="Meiryo UI" pitchFamily="50" charset="-128"/>
            </a:endParaRPr>
          </a:p>
          <a:p>
            <a:pPr marL="155575" indent="-155575" eaLnBrk="1" fontAlgn="auto" hangingPunct="1">
              <a:spcBef>
                <a:spcPts val="0"/>
              </a:spcBef>
              <a:spcAft>
                <a:spcPts val="0"/>
              </a:spcAft>
              <a:buClr>
                <a:prstClr val="black">
                  <a:lumMod val="75000"/>
                  <a:lumOff val="25000"/>
                </a:prstClr>
              </a:buClr>
              <a:buFont typeface="Wingdings" pitchFamily="2" charset="2"/>
              <a:buChar char="l"/>
              <a:defRPr/>
            </a:pPr>
            <a:r>
              <a:rPr kumimoji="0" lang="ja-JP" altLang="en-US" sz="1300" kern="0" dirty="0">
                <a:solidFill>
                  <a:srgbClr val="002060"/>
                </a:solidFill>
                <a:latin typeface="Meiryo UI" pitchFamily="50" charset="-128"/>
                <a:ea typeface="Meiryo UI" pitchFamily="50" charset="-128"/>
                <a:cs typeface="Meiryo UI" pitchFamily="50" charset="-128"/>
              </a:rPr>
              <a:t>郵送</a:t>
            </a:r>
            <a:endParaRPr kumimoji="0" lang="en-US" altLang="ja-JP" sz="1300" kern="0" dirty="0">
              <a:solidFill>
                <a:srgbClr val="002060"/>
              </a:solidFill>
              <a:latin typeface="Meiryo UI" pitchFamily="50" charset="-128"/>
              <a:ea typeface="Meiryo UI" pitchFamily="50" charset="-128"/>
              <a:cs typeface="Meiryo UI" pitchFamily="50" charset="-128"/>
            </a:endParaRPr>
          </a:p>
        </p:txBody>
      </p:sp>
      <p:pic>
        <p:nvPicPr>
          <p:cNvPr id="78" name="図 77">
            <a:extLst>
              <a:ext uri="{FF2B5EF4-FFF2-40B4-BE49-F238E27FC236}">
                <a16:creationId xmlns:a16="http://schemas.microsoft.com/office/drawing/2014/main" id="{FD71333D-38DA-4863-BF3B-6CB7E18D38D5}"/>
              </a:ext>
            </a:extLst>
          </p:cNvPr>
          <p:cNvPicPr>
            <a:picLocks noChangeAspect="1"/>
          </p:cNvPicPr>
          <p:nvPr/>
        </p:nvPicPr>
        <p:blipFill>
          <a:blip r:embed="rId3" cstate="print">
            <a:duotone>
              <a:srgbClr val="A5A5A5">
                <a:shade val="45000"/>
                <a:satMod val="135000"/>
              </a:srgbClr>
              <a:prstClr val="white"/>
            </a:duotone>
            <a:extLst>
              <a:ext uri="{28A0092B-C50C-407E-A947-70E740481C1C}">
                <a14:useLocalDpi xmlns:a14="http://schemas.microsoft.com/office/drawing/2010/main" val="0"/>
              </a:ext>
            </a:extLst>
          </a:blip>
          <a:stretch>
            <a:fillRect/>
          </a:stretch>
        </p:blipFill>
        <p:spPr>
          <a:xfrm>
            <a:off x="8219664" y="2315120"/>
            <a:ext cx="498040" cy="498040"/>
          </a:xfrm>
          <a:prstGeom prst="rect">
            <a:avLst/>
          </a:prstGeom>
        </p:spPr>
      </p:pic>
      <p:sp>
        <p:nvSpPr>
          <p:cNvPr id="82" name="右矢印 9">
            <a:extLst>
              <a:ext uri="{FF2B5EF4-FFF2-40B4-BE49-F238E27FC236}">
                <a16:creationId xmlns:a16="http://schemas.microsoft.com/office/drawing/2014/main" id="{CBDFE585-398C-4263-ACB2-709AB20BB45E}"/>
              </a:ext>
            </a:extLst>
          </p:cNvPr>
          <p:cNvSpPr/>
          <p:nvPr/>
        </p:nvSpPr>
        <p:spPr>
          <a:xfrm>
            <a:off x="1610578" y="2527373"/>
            <a:ext cx="2399474" cy="37623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106">
            <a:extLst>
              <a:ext uri="{FF2B5EF4-FFF2-40B4-BE49-F238E27FC236}">
                <a16:creationId xmlns:a16="http://schemas.microsoft.com/office/drawing/2014/main" id="{09C37153-ADA8-4787-AA68-CA2BBA0DC2E2}"/>
              </a:ext>
            </a:extLst>
          </p:cNvPr>
          <p:cNvSpPr txBox="1"/>
          <p:nvPr/>
        </p:nvSpPr>
        <p:spPr>
          <a:xfrm>
            <a:off x="1735615" y="2430536"/>
            <a:ext cx="1017762" cy="611454"/>
          </a:xfrm>
          <a:prstGeom prst="ellipse">
            <a:avLst/>
          </a:prstGeom>
          <a:solidFill>
            <a:schemeClr val="bg1">
              <a:lumMod val="65000"/>
            </a:schemeClr>
          </a:solidFill>
          <a:ln w="6350">
            <a:noFill/>
            <a:prstDash val="solid"/>
          </a:ln>
          <a:effectLst/>
        </p:spPr>
        <p:txBody>
          <a:bodyPr lIns="0" tIns="36000" rIns="0" bIns="0" anchor="ctr"/>
          <a:lstStyle/>
          <a:p>
            <a:pPr algn="ctr" eaLnBrk="1" fontAlgn="auto" hangingPunct="1">
              <a:spcBef>
                <a:spcPts val="0"/>
              </a:spcBef>
              <a:spcAft>
                <a:spcPts val="0"/>
              </a:spcAft>
              <a:defRPr/>
            </a:pPr>
            <a:r>
              <a:rPr kumimoji="0"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書類</a:t>
            </a:r>
            <a:endParaRPr kumimoji="0"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kumimoji="0"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郵送</a:t>
            </a:r>
            <a:endParaRPr kumimoji="0"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コンテンツ プレースホルダー 3">
            <a:extLst>
              <a:ext uri="{FF2B5EF4-FFF2-40B4-BE49-F238E27FC236}">
                <a16:creationId xmlns:a16="http://schemas.microsoft.com/office/drawing/2014/main" id="{084C5202-3C40-487C-8233-202B4BEA0E8F}"/>
              </a:ext>
            </a:extLst>
          </p:cNvPr>
          <p:cNvSpPr txBox="1">
            <a:spLocks/>
          </p:cNvSpPr>
          <p:nvPr/>
        </p:nvSpPr>
        <p:spPr bwMode="auto">
          <a:xfrm>
            <a:off x="504824" y="4734245"/>
            <a:ext cx="9159107" cy="191931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85750" indent="-285750" defTabSz="74295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1pPr>
            <a:lvl2pPr marL="557213" indent="-185738" defTabSz="742950">
              <a:spcBef>
                <a:spcPct val="20000"/>
              </a:spcBef>
              <a:buChar char="–"/>
              <a:defRPr kumimoji="1">
                <a:solidFill>
                  <a:schemeClr val="tx1"/>
                </a:solidFill>
                <a:latin typeface="Arial" panose="020B0604020202020204" pitchFamily="34" charset="0"/>
                <a:ea typeface="ＭＳ Ｐゴシック" panose="020B0600070205080204" pitchFamily="50" charset="-128"/>
              </a:defRPr>
            </a:lvl2pPr>
            <a:lvl3pPr marL="928688" indent="-185738" defTabSz="742950">
              <a:spcBef>
                <a:spcPct val="20000"/>
              </a:spcBef>
              <a:buChar char="•"/>
              <a:defRPr kumimoji="1" sz="1600">
                <a:solidFill>
                  <a:schemeClr val="tx1"/>
                </a:solidFill>
                <a:latin typeface="Arial" panose="020B0604020202020204" pitchFamily="34" charset="0"/>
                <a:ea typeface="ＭＳ Ｐゴシック" panose="020B0600070205080204" pitchFamily="50" charset="-128"/>
              </a:defRPr>
            </a:lvl3pPr>
            <a:lvl4pPr marL="1300163"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4pPr>
            <a:lvl5pPr marL="1671638"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5pPr>
            <a:lvl6pPr marL="21288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6pPr>
            <a:lvl7pPr marL="25860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7pPr>
            <a:lvl8pPr marL="30432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8pPr>
            <a:lvl9pPr marL="35004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9pPr>
          </a:lstStyle>
          <a:p>
            <a:pPr marL="0" indent="0" eaLnBrk="1" hangingPunct="1">
              <a:spcBef>
                <a:spcPts val="300"/>
              </a:spcBef>
              <a:buClr>
                <a:srgbClr val="009F8C"/>
              </a:buClr>
              <a:buNone/>
            </a:pPr>
            <a:r>
              <a:rPr lang="ja-JP" altLang="en-US" sz="1600" b="1" dirty="0">
                <a:solidFill>
                  <a:srgbClr val="002060"/>
                </a:solidFill>
                <a:latin typeface="Meiryo UI" panose="020B0604030504040204" pitchFamily="50" charset="-128"/>
                <a:ea typeface="Meiryo UI" panose="020B0604030504040204" pitchFamily="50" charset="-128"/>
              </a:rPr>
              <a:t>■事業所</a:t>
            </a:r>
            <a:endParaRPr lang="en-US" altLang="ja-JP" sz="1600" b="1" dirty="0">
              <a:solidFill>
                <a:srgbClr val="002060"/>
              </a:solidFill>
              <a:latin typeface="Meiryo UI" panose="020B0604030504040204" pitchFamily="50" charset="-128"/>
              <a:ea typeface="Meiryo UI" panose="020B0604030504040204" pitchFamily="50" charset="-128"/>
            </a:endParaRPr>
          </a:p>
          <a:p>
            <a:pPr marL="0" indent="0" eaLnBrk="1" hangingPunct="1">
              <a:spcBef>
                <a:spcPts val="300"/>
              </a:spcBef>
              <a:buClr>
                <a:srgbClr val="009F8C"/>
              </a:buClr>
              <a:buNone/>
            </a:pPr>
            <a:r>
              <a:rPr lang="ja-JP" altLang="en-US" sz="1600" b="1" dirty="0">
                <a:solidFill>
                  <a:srgbClr val="002060"/>
                </a:solidFill>
                <a:latin typeface="Meiryo UI" panose="020B0604030504040204" pitchFamily="50" charset="-128"/>
                <a:ea typeface="Meiryo UI" panose="020B0604030504040204" pitchFamily="50" charset="-128"/>
              </a:rPr>
              <a:t>　 事務担当者が、手続き書類を記入し、書類を基金あて郵送</a:t>
            </a:r>
            <a:endParaRPr lang="en-US" altLang="ja-JP" sz="1600" b="1" dirty="0">
              <a:solidFill>
                <a:srgbClr val="002060"/>
              </a:solidFill>
              <a:latin typeface="Meiryo UI" panose="020B0604030504040204" pitchFamily="50" charset="-128"/>
              <a:ea typeface="Meiryo UI" panose="020B0604030504040204" pitchFamily="50" charset="-128"/>
            </a:endParaRPr>
          </a:p>
          <a:p>
            <a:pPr marL="0" indent="0" eaLnBrk="1" hangingPunct="1">
              <a:spcBef>
                <a:spcPts val="300"/>
              </a:spcBef>
              <a:buClr>
                <a:srgbClr val="009F8C"/>
              </a:buClr>
              <a:buNone/>
            </a:pPr>
            <a:r>
              <a:rPr lang="ja-JP" altLang="en-US" sz="1600" b="1" dirty="0">
                <a:solidFill>
                  <a:srgbClr val="002060"/>
                </a:solidFill>
                <a:latin typeface="Meiryo UI" panose="020B0604030504040204" pitchFamily="50" charset="-128"/>
                <a:ea typeface="Meiryo UI" panose="020B0604030504040204" pitchFamily="50" charset="-128"/>
              </a:rPr>
              <a:t> 　結果は決定通知書の書類で確認</a:t>
            </a:r>
            <a:endParaRPr lang="en-US" altLang="ja-JP" sz="1600" b="1" dirty="0">
              <a:solidFill>
                <a:srgbClr val="002060"/>
              </a:solidFill>
              <a:latin typeface="Meiryo UI" panose="020B0604030504040204" pitchFamily="50" charset="-128"/>
              <a:ea typeface="Meiryo UI" panose="020B0604030504040204" pitchFamily="50" charset="-128"/>
            </a:endParaRPr>
          </a:p>
          <a:p>
            <a:pPr marL="0" indent="0" eaLnBrk="1" hangingPunct="1">
              <a:spcBef>
                <a:spcPts val="300"/>
              </a:spcBef>
              <a:buClr>
                <a:srgbClr val="009F8C"/>
              </a:buClr>
              <a:buNone/>
            </a:pPr>
            <a:r>
              <a:rPr lang="ja-JP" altLang="en-US" sz="1600" b="1" dirty="0">
                <a:solidFill>
                  <a:srgbClr val="002060"/>
                </a:solidFill>
                <a:latin typeface="Meiryo UI" panose="020B0604030504040204" pitchFamily="50" charset="-128"/>
                <a:ea typeface="Meiryo UI" panose="020B0604030504040204" pitchFamily="50" charset="-128"/>
              </a:rPr>
              <a:t>■基金</a:t>
            </a:r>
            <a:endParaRPr lang="en-US" altLang="ja-JP" sz="1600" b="1" dirty="0">
              <a:solidFill>
                <a:srgbClr val="002060"/>
              </a:solidFill>
              <a:latin typeface="Meiryo UI" panose="020B0604030504040204" pitchFamily="50" charset="-128"/>
              <a:ea typeface="Meiryo UI" panose="020B0604030504040204" pitchFamily="50" charset="-128"/>
            </a:endParaRPr>
          </a:p>
          <a:p>
            <a:pPr marL="0" indent="0" eaLnBrk="1" hangingPunct="1">
              <a:spcBef>
                <a:spcPts val="300"/>
              </a:spcBef>
              <a:buClr>
                <a:srgbClr val="009F8C"/>
              </a:buClr>
              <a:buNone/>
            </a:pPr>
            <a:r>
              <a:rPr lang="ja-JP" altLang="en-US" sz="1600" b="1" dirty="0">
                <a:solidFill>
                  <a:srgbClr val="002060"/>
                </a:solidFill>
                <a:latin typeface="Meiryo UI" panose="020B0604030504040204" pitchFamily="50" charset="-128"/>
                <a:ea typeface="Meiryo UI" panose="020B0604030504040204" pitchFamily="50" charset="-128"/>
              </a:rPr>
              <a:t>　 事業所から郵送されてきた書類の内容確認後、決裁し、住友生命へ郵送</a:t>
            </a:r>
            <a:endParaRPr lang="en-US" altLang="ja-JP" sz="1600" b="1" dirty="0">
              <a:solidFill>
                <a:srgbClr val="002060"/>
              </a:solidFill>
              <a:latin typeface="Meiryo UI" panose="020B0604030504040204" pitchFamily="50" charset="-128"/>
              <a:ea typeface="Meiryo UI" panose="020B0604030504040204" pitchFamily="50" charset="-128"/>
            </a:endParaRPr>
          </a:p>
          <a:p>
            <a:pPr marL="0" indent="0" eaLnBrk="1" hangingPunct="1">
              <a:spcBef>
                <a:spcPts val="300"/>
              </a:spcBef>
              <a:buClr>
                <a:srgbClr val="009F8C"/>
              </a:buClr>
              <a:buNone/>
            </a:pPr>
            <a:r>
              <a:rPr lang="ja-JP" altLang="en-US" sz="1600" b="1" dirty="0">
                <a:solidFill>
                  <a:srgbClr val="002060"/>
                </a:solidFill>
                <a:latin typeface="Meiryo UI" panose="020B0604030504040204" pitchFamily="50" charset="-128"/>
                <a:ea typeface="Meiryo UI" panose="020B0604030504040204" pitchFamily="50" charset="-128"/>
              </a:rPr>
              <a:t>　 結果は加入者台帳の書類で確認</a:t>
            </a:r>
            <a:endParaRPr lang="en-US" altLang="ja-JP" sz="1600" b="1" dirty="0">
              <a:solidFill>
                <a:srgbClr val="002060"/>
              </a:solidFill>
              <a:latin typeface="Meiryo UI" panose="020B0604030504040204" pitchFamily="50" charset="-128"/>
              <a:ea typeface="Meiryo UI" panose="020B0604030504040204" pitchFamily="50" charset="-128"/>
            </a:endParaRPr>
          </a:p>
        </p:txBody>
      </p:sp>
      <p:sp>
        <p:nvSpPr>
          <p:cNvPr id="79" name="スライド番号プレースホルダー 78">
            <a:extLst>
              <a:ext uri="{FF2B5EF4-FFF2-40B4-BE49-F238E27FC236}">
                <a16:creationId xmlns:a16="http://schemas.microsoft.com/office/drawing/2014/main" id="{683C71DB-978F-4C66-85E9-C7A553B7B9B6}"/>
              </a:ext>
            </a:extLst>
          </p:cNvPr>
          <p:cNvSpPr>
            <a:spLocks noGrp="1"/>
          </p:cNvSpPr>
          <p:nvPr>
            <p:ph type="sldNum" sz="quarter" idx="12"/>
          </p:nvPr>
        </p:nvSpPr>
        <p:spPr>
          <a:xfrm>
            <a:off x="7669409" y="6470933"/>
            <a:ext cx="2228850" cy="365125"/>
          </a:xfrm>
        </p:spPr>
        <p:txBody>
          <a:bodyPr/>
          <a:lstStyle/>
          <a:p>
            <a:fld id="{1AA20934-601D-4873-BB21-57E0EF4BED53}" type="slidenum">
              <a:rPr kumimoji="1" lang="ja-JP" altLang="en-US" smtClean="0"/>
              <a:pPr/>
              <a:t>2</a:t>
            </a:fld>
            <a:endParaRPr kumimoji="1" lang="ja-JP" altLang="en-US"/>
          </a:p>
        </p:txBody>
      </p:sp>
      <p:pic>
        <p:nvPicPr>
          <p:cNvPr id="80" name="図 79" descr="C:\Users\shintarou.kawashima\Desktop\office_desk-work_38131-300x300.jpg">
            <a:extLst>
              <a:ext uri="{FF2B5EF4-FFF2-40B4-BE49-F238E27FC236}">
                <a16:creationId xmlns:a16="http://schemas.microsoft.com/office/drawing/2014/main" id="{0AA7A8FE-19E4-443A-A12A-14478971A482}"/>
              </a:ext>
            </a:extLst>
          </p:cNvPr>
          <p:cNvPicPr>
            <a:picLocks noChangeAspect="1"/>
          </p:cNvPicPr>
          <p:nvPr/>
        </p:nvPicPr>
        <p:blipFill rotWithShape="1">
          <a:blip r:embed="rId4" cstate="print">
            <a:clrChange>
              <a:clrFrom>
                <a:srgbClr val="FFFFFF"/>
              </a:clrFrom>
              <a:clrTo>
                <a:srgbClr val="FFFFFF">
                  <a:alpha val="0"/>
                </a:srgbClr>
              </a:clrTo>
            </a:clrChange>
            <a:duotone>
              <a:srgbClr val="A5A5A5">
                <a:shade val="45000"/>
                <a:satMod val="135000"/>
              </a:srgbClr>
              <a:prstClr val="white"/>
            </a:duotone>
            <a:extLst>
              <a:ext uri="{28A0092B-C50C-407E-A947-70E740481C1C}">
                <a14:useLocalDpi xmlns:a14="http://schemas.microsoft.com/office/drawing/2010/main" val="0"/>
              </a:ext>
            </a:extLst>
          </a:blip>
          <a:srcRect/>
          <a:stretch/>
        </p:blipFill>
        <p:spPr bwMode="auto">
          <a:xfrm>
            <a:off x="863024" y="2151604"/>
            <a:ext cx="631502" cy="504081"/>
          </a:xfrm>
          <a:prstGeom prst="rect">
            <a:avLst/>
          </a:prstGeom>
          <a:noFill/>
          <a:ln>
            <a:noFill/>
          </a:ln>
        </p:spPr>
      </p:pic>
      <p:pic>
        <p:nvPicPr>
          <p:cNvPr id="81" name="図 80" descr="C:\Users\shintarou.kawashima\Desktop\office_desk-work_38131-300x300.jpg">
            <a:extLst>
              <a:ext uri="{FF2B5EF4-FFF2-40B4-BE49-F238E27FC236}">
                <a16:creationId xmlns:a16="http://schemas.microsoft.com/office/drawing/2014/main" id="{CF0D5BC4-3FB6-4FCC-8E9B-ECDCE2373637}"/>
              </a:ext>
            </a:extLst>
          </p:cNvPr>
          <p:cNvPicPr>
            <a:picLocks noChangeAspect="1"/>
          </p:cNvPicPr>
          <p:nvPr/>
        </p:nvPicPr>
        <p:blipFill rotWithShape="1">
          <a:blip r:embed="rId4" cstate="print">
            <a:clrChange>
              <a:clrFrom>
                <a:srgbClr val="FFFFFF"/>
              </a:clrFrom>
              <a:clrTo>
                <a:srgbClr val="FFFFFF">
                  <a:alpha val="0"/>
                </a:srgbClr>
              </a:clrTo>
            </a:clrChange>
            <a:duotone>
              <a:srgbClr val="A5A5A5">
                <a:shade val="45000"/>
                <a:satMod val="135000"/>
              </a:srgbClr>
              <a:prstClr val="white"/>
            </a:duotone>
            <a:extLst>
              <a:ext uri="{28A0092B-C50C-407E-A947-70E740481C1C}">
                <a14:useLocalDpi xmlns:a14="http://schemas.microsoft.com/office/drawing/2010/main" val="0"/>
              </a:ext>
            </a:extLst>
          </a:blip>
          <a:srcRect/>
          <a:stretch/>
        </p:blipFill>
        <p:spPr bwMode="auto">
          <a:xfrm>
            <a:off x="4189788" y="2155324"/>
            <a:ext cx="631502" cy="504081"/>
          </a:xfrm>
          <a:prstGeom prst="rect">
            <a:avLst/>
          </a:prstGeom>
          <a:noFill/>
          <a:ln>
            <a:noFill/>
          </a:ln>
        </p:spPr>
      </p:pic>
      <p:sp>
        <p:nvSpPr>
          <p:cNvPr id="84" name="右矢印 7">
            <a:extLst>
              <a:ext uri="{FF2B5EF4-FFF2-40B4-BE49-F238E27FC236}">
                <a16:creationId xmlns:a16="http://schemas.microsoft.com/office/drawing/2014/main" id="{A3D7ACC1-84AA-44B1-B118-231DCFEACD15}"/>
              </a:ext>
            </a:extLst>
          </p:cNvPr>
          <p:cNvSpPr/>
          <p:nvPr/>
        </p:nvSpPr>
        <p:spPr>
          <a:xfrm flipH="1">
            <a:off x="1548634" y="3206206"/>
            <a:ext cx="2436312" cy="37623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テキスト ボックス 106">
            <a:extLst>
              <a:ext uri="{FF2B5EF4-FFF2-40B4-BE49-F238E27FC236}">
                <a16:creationId xmlns:a16="http://schemas.microsoft.com/office/drawing/2014/main" id="{C43910CD-64F1-41EA-9417-8AAE521B2040}"/>
              </a:ext>
            </a:extLst>
          </p:cNvPr>
          <p:cNvSpPr txBox="1"/>
          <p:nvPr/>
        </p:nvSpPr>
        <p:spPr>
          <a:xfrm>
            <a:off x="1789766" y="3168109"/>
            <a:ext cx="1017762" cy="495300"/>
          </a:xfrm>
          <a:prstGeom prst="ellipse">
            <a:avLst/>
          </a:prstGeom>
          <a:solidFill>
            <a:schemeClr val="bg1">
              <a:lumMod val="65000"/>
            </a:schemeClr>
          </a:solidFill>
          <a:ln w="6350">
            <a:noFill/>
            <a:prstDash val="solid"/>
          </a:ln>
          <a:effectLst/>
        </p:spPr>
        <p:txBody>
          <a:bodyPr lIns="0" tIns="36000" rIns="0" bIns="0" anchor="ctr"/>
          <a:lstStyle/>
          <a:p>
            <a:pPr algn="ctr" eaLnBrk="1" fontAlgn="auto" hangingPunct="1">
              <a:lnSpc>
                <a:spcPts val="900"/>
              </a:lnSpc>
              <a:spcBef>
                <a:spcPts val="0"/>
              </a:spcBef>
              <a:spcAft>
                <a:spcPts val="0"/>
              </a:spcAft>
              <a:defRPr/>
            </a:pPr>
            <a:r>
              <a:rPr kumimoji="0"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確認</a:t>
            </a:r>
            <a:endParaRPr kumimoji="0"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テキスト ボックス 106">
            <a:extLst>
              <a:ext uri="{FF2B5EF4-FFF2-40B4-BE49-F238E27FC236}">
                <a16:creationId xmlns:a16="http://schemas.microsoft.com/office/drawing/2014/main" id="{9B7C2646-269E-4B3C-B701-FE9D6631D945}"/>
              </a:ext>
            </a:extLst>
          </p:cNvPr>
          <p:cNvSpPr txBox="1"/>
          <p:nvPr/>
        </p:nvSpPr>
        <p:spPr>
          <a:xfrm>
            <a:off x="3062571" y="3162918"/>
            <a:ext cx="792163" cy="495300"/>
          </a:xfrm>
          <a:prstGeom prst="ellipse">
            <a:avLst/>
          </a:prstGeom>
          <a:solidFill>
            <a:schemeClr val="bg1">
              <a:lumMod val="65000"/>
            </a:schemeClr>
          </a:solidFill>
          <a:ln w="6350">
            <a:noFill/>
            <a:prstDash val="solid"/>
          </a:ln>
          <a:effectLst/>
        </p:spPr>
        <p:txBody>
          <a:bodyPr lIns="0" tIns="36000" rIns="0" bIns="0" anchor="ctr"/>
          <a:lstStyle/>
          <a:p>
            <a:pPr algn="ctr" eaLnBrk="1" fontAlgn="auto" hangingPunct="1">
              <a:lnSpc>
                <a:spcPts val="1600"/>
              </a:lnSpc>
              <a:spcBef>
                <a:spcPts val="0"/>
              </a:spcBef>
              <a:spcAft>
                <a:spcPts val="0"/>
              </a:spcAft>
              <a:defRPr/>
            </a:pPr>
            <a:r>
              <a:rPr kumimoji="0"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結果</a:t>
            </a:r>
            <a:endParaRPr kumimoji="0"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lnSpc>
                <a:spcPts val="1600"/>
              </a:lnSpc>
              <a:spcBef>
                <a:spcPts val="0"/>
              </a:spcBef>
              <a:spcAft>
                <a:spcPts val="0"/>
              </a:spcAft>
              <a:defRPr/>
            </a:pPr>
            <a:r>
              <a:rPr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郵送</a:t>
            </a:r>
            <a:endParaRPr kumimoji="0"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10898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504824" y="1535186"/>
            <a:ext cx="8914766" cy="3014662"/>
          </a:xfrm>
          <a:prstGeom prst="rect">
            <a:avLst/>
          </a:prstGeom>
          <a:solidFill>
            <a:sysClr val="window" lastClr="FFFFFF"/>
          </a:solidFill>
          <a:ln w="9525" cap="flat" cmpd="sng" algn="ctr">
            <a:solidFill>
              <a:schemeClr val="accent1"/>
            </a:solidFill>
            <a:prstDash val="solid"/>
            <a:miter lim="800000"/>
          </a:ln>
          <a:effectLst>
            <a:outerShdw blurRad="50800" dist="38100" dir="2700000" algn="tl" rotWithShape="0">
              <a:prstClr val="black">
                <a:alpha val="40000"/>
              </a:prstClr>
            </a:outerShdw>
          </a:effectLst>
        </p:spPr>
        <p:txBody>
          <a:bodyPr wrap="none" lIns="36000" tIns="36000" rIns="36000" bIns="3600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6707188" y="1854273"/>
            <a:ext cx="2401887" cy="2597150"/>
          </a:xfrm>
          <a:prstGeom prst="rect">
            <a:avLst/>
          </a:prstGeom>
          <a:solidFill>
            <a:schemeClr val="accent6">
              <a:lumMod val="20000"/>
              <a:lumOff val="80000"/>
            </a:schemeClr>
          </a:solidFill>
          <a:ln w="12700" cap="flat" cmpd="sng" algn="ctr">
            <a:solidFill>
              <a:sysClr val="window" lastClr="FFFFFF"/>
            </a:solidFill>
            <a:prstDash val="solid"/>
            <a:miter lim="800000"/>
          </a:ln>
          <a:effectLst/>
        </p:spPr>
        <p:txBody>
          <a:bodyPr wrap="none"/>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6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住友生命</a:t>
            </a:r>
            <a:r>
              <a:rPr kumimoji="0" lang="ja-JP" altLang="en-US"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再委託先</a:t>
            </a:r>
            <a:r>
              <a:rPr lang="en-US" altLang="ja-JP" sz="1400" b="1" kern="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CPBS</a:t>
            </a:r>
            <a:r>
              <a:rPr kumimoji="0" lang="ja-JP" altLang="en-US"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en-US" altLang="ja-JP" sz="18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3260006" y="1905402"/>
            <a:ext cx="2362200" cy="2546021"/>
          </a:xfrm>
          <a:prstGeom prst="rect">
            <a:avLst/>
          </a:prstGeom>
          <a:solidFill>
            <a:sysClr val="window" lastClr="FFFFFF"/>
          </a:solidFill>
          <a:ln w="12700" cap="flat" cmpd="sng" algn="ctr">
            <a:solidFill>
              <a:srgbClr val="3797A7"/>
            </a:solidFill>
            <a:prstDash val="solid"/>
            <a:miter lim="800000"/>
          </a:ln>
          <a:effectLst/>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      　基金</a:t>
            </a:r>
          </a:p>
        </p:txBody>
      </p:sp>
      <p:sp>
        <p:nvSpPr>
          <p:cNvPr id="8" name="右矢印 7"/>
          <p:cNvSpPr/>
          <p:nvPr/>
        </p:nvSpPr>
        <p:spPr>
          <a:xfrm flipH="1">
            <a:off x="4197222" y="3232223"/>
            <a:ext cx="3744000" cy="37623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106"/>
          <p:cNvSpPr txBox="1"/>
          <p:nvPr/>
        </p:nvSpPr>
        <p:spPr>
          <a:xfrm>
            <a:off x="6378190" y="3159198"/>
            <a:ext cx="1260475" cy="495300"/>
          </a:xfrm>
          <a:prstGeom prst="ellipse">
            <a:avLst/>
          </a:prstGeom>
          <a:solidFill>
            <a:schemeClr val="accent5">
              <a:lumMod val="60000"/>
              <a:lumOff val="40000"/>
            </a:schemeClr>
          </a:solidFill>
          <a:ln w="6350">
            <a:noFill/>
            <a:prstDash val="solid"/>
          </a:ln>
          <a:effectLst/>
        </p:spPr>
        <p:txBody>
          <a:bodyPr lIns="0" tIns="36000" rIns="0" bIns="0" anchor="ct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結果送信</a:t>
            </a:r>
            <a:endParaRPr kumimoji="0" lang="en-US" altLang="ja-JP"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235317" y="2527373"/>
            <a:ext cx="3744000" cy="37623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6"/>
          <p:cNvSpPr txBox="1"/>
          <p:nvPr/>
        </p:nvSpPr>
        <p:spPr>
          <a:xfrm>
            <a:off x="6351600" y="2444823"/>
            <a:ext cx="1346200" cy="495300"/>
          </a:xfrm>
          <a:prstGeom prst="ellipse">
            <a:avLst/>
          </a:prstGeom>
          <a:solidFill>
            <a:schemeClr val="accent5">
              <a:lumMod val="60000"/>
              <a:lumOff val="40000"/>
            </a:schemeClr>
          </a:solidFill>
          <a:ln w="6350">
            <a:noFill/>
            <a:prstDash val="solid"/>
          </a:ln>
          <a:effectLst/>
        </p:spPr>
        <p:txBody>
          <a:bodyPr lIns="0" tIns="36000" rIns="0" b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システムチェック</a:t>
            </a:r>
            <a:endParaRPr kumimoji="0" lang="en-US" altLang="ja-JP"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06"/>
          <p:cNvSpPr txBox="1"/>
          <p:nvPr/>
        </p:nvSpPr>
        <p:spPr>
          <a:xfrm>
            <a:off x="4448613" y="2430536"/>
            <a:ext cx="1130300" cy="495300"/>
          </a:xfrm>
          <a:prstGeom prst="ellipse">
            <a:avLst/>
          </a:prstGeom>
          <a:solidFill>
            <a:schemeClr val="accent5">
              <a:lumMod val="60000"/>
              <a:lumOff val="40000"/>
            </a:schemeClr>
          </a:solidFill>
          <a:ln w="6350">
            <a:noFill/>
            <a:prstDash val="solid"/>
          </a:ln>
          <a:effectLst/>
        </p:spPr>
        <p:txBody>
          <a:bodyPr lIns="0" tIns="36000" rIns="0" bIns="0" anchor="ct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伝送</a:t>
            </a:r>
            <a:endParaRPr kumimoji="0" lang="en-US" altLang="ja-JP"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3348906" y="2103511"/>
            <a:ext cx="792162" cy="2274887"/>
          </a:xfrm>
          <a:prstGeom prst="roundRect">
            <a:avLst>
              <a:gd name="adj" fmla="val 11246"/>
            </a:avLst>
          </a:prstGeom>
          <a:solidFill>
            <a:schemeClr val="accent6">
              <a:lumMod val="20000"/>
              <a:lumOff val="80000"/>
            </a:schemeClr>
          </a:solidFill>
          <a:ln w="12700" cap="flat" cmpd="sng" algn="ctr">
            <a:solidFill>
              <a:srgbClr val="3797A7"/>
            </a:solidFill>
            <a:prstDash val="solid"/>
            <a:miter lim="800000"/>
          </a:ln>
          <a:effectLst/>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29"/>
          <p:cNvGrpSpPr>
            <a:grpSpLocks/>
          </p:cNvGrpSpPr>
          <p:nvPr/>
        </p:nvGrpSpPr>
        <p:grpSpPr bwMode="auto">
          <a:xfrm>
            <a:off x="3447331" y="3871986"/>
            <a:ext cx="581025" cy="433387"/>
            <a:chOff x="4238507" y="5113759"/>
            <a:chExt cx="805196" cy="475465"/>
          </a:xfrm>
        </p:grpSpPr>
        <p:grpSp>
          <p:nvGrpSpPr>
            <p:cNvPr id="15" name="グループ化 130"/>
            <p:cNvGrpSpPr>
              <a:grpSpLocks/>
            </p:cNvGrpSpPr>
            <p:nvPr/>
          </p:nvGrpSpPr>
          <p:grpSpPr bwMode="auto">
            <a:xfrm>
              <a:off x="4314872" y="5113759"/>
              <a:ext cx="462072" cy="314496"/>
              <a:chOff x="4272888" y="5085184"/>
              <a:chExt cx="504056" cy="343071"/>
            </a:xfrm>
          </p:grpSpPr>
          <p:sp>
            <p:nvSpPr>
              <p:cNvPr id="23" name="正方形/長方形 22"/>
              <p:cNvSpPr/>
              <p:nvPr/>
            </p:nvSpPr>
            <p:spPr>
              <a:xfrm>
                <a:off x="4273579" y="5085184"/>
                <a:ext cx="503974" cy="341977"/>
              </a:xfrm>
              <a:prstGeom prst="rect">
                <a:avLst/>
              </a:prstGeom>
              <a:solidFill>
                <a:sysClr val="window" lastClr="FFFFFF"/>
              </a:solid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311977" y="5115582"/>
                <a:ext cx="429579" cy="284981"/>
              </a:xfrm>
              <a:prstGeom prst="rect">
                <a:avLst/>
              </a:prstGeom>
              <a:solidFill>
                <a:sysClr val="window" lastClr="FFFFFF"/>
              </a:solid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6" name="グループ化 131"/>
            <p:cNvGrpSpPr>
              <a:grpSpLocks/>
            </p:cNvGrpSpPr>
            <p:nvPr/>
          </p:nvGrpSpPr>
          <p:grpSpPr bwMode="auto">
            <a:xfrm>
              <a:off x="4238507" y="5445224"/>
              <a:ext cx="615600" cy="144000"/>
              <a:chOff x="4238507" y="5426190"/>
              <a:chExt cx="615600" cy="144000"/>
            </a:xfrm>
          </p:grpSpPr>
          <p:sp>
            <p:nvSpPr>
              <p:cNvPr id="21" name="台形 20"/>
              <p:cNvSpPr/>
              <p:nvPr/>
            </p:nvSpPr>
            <p:spPr>
              <a:xfrm>
                <a:off x="4238507" y="5425635"/>
                <a:ext cx="615996" cy="144555"/>
              </a:xfrm>
              <a:prstGeom prst="trapezoid">
                <a:avLst>
                  <a:gd name="adj" fmla="val 51456"/>
                </a:avLst>
              </a:prstGeom>
              <a:solidFill>
                <a:sysClr val="window" lastClr="FFFFFF"/>
              </a:solid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台形 21"/>
              <p:cNvSpPr/>
              <p:nvPr/>
            </p:nvSpPr>
            <p:spPr>
              <a:xfrm>
                <a:off x="4264907" y="5444792"/>
                <a:ext cx="558797" cy="107981"/>
              </a:xfrm>
              <a:prstGeom prst="trapezoid">
                <a:avLst>
                  <a:gd name="adj" fmla="val 51456"/>
                </a:avLst>
              </a:prstGeom>
              <a:pattFill prst="smGrid">
                <a:fgClr>
                  <a:srgbClr val="5B9BD5"/>
                </a:fgClr>
                <a:bgClr>
                  <a:sysClr val="window" lastClr="FFFFFF"/>
                </a:bgClr>
              </a:patt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7" name="グループ化 132"/>
            <p:cNvGrpSpPr>
              <a:grpSpLocks/>
            </p:cNvGrpSpPr>
            <p:nvPr/>
          </p:nvGrpSpPr>
          <p:grpSpPr bwMode="auto">
            <a:xfrm>
              <a:off x="4888607" y="5113760"/>
              <a:ext cx="155096" cy="475200"/>
              <a:chOff x="4920960" y="5113760"/>
              <a:chExt cx="155096" cy="466896"/>
            </a:xfrm>
          </p:grpSpPr>
          <p:sp>
            <p:nvSpPr>
              <p:cNvPr id="18" name="正方形/長方形 17"/>
              <p:cNvSpPr/>
              <p:nvPr/>
            </p:nvSpPr>
            <p:spPr>
              <a:xfrm>
                <a:off x="4922056" y="5113759"/>
                <a:ext cx="154000" cy="467157"/>
              </a:xfrm>
              <a:prstGeom prst="rect">
                <a:avLst/>
              </a:prstGeom>
              <a:solidFill>
                <a:sysClr val="window" lastClr="FFFFFF"/>
              </a:solid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952856" y="5372149"/>
                <a:ext cx="96800" cy="183099"/>
              </a:xfrm>
              <a:prstGeom prst="rect">
                <a:avLst/>
              </a:prstGeom>
              <a:pattFill prst="narHorz">
                <a:fgClr>
                  <a:srgbClr val="44546A"/>
                </a:fgClr>
                <a:bgClr>
                  <a:sysClr val="window" lastClr="FFFFFF"/>
                </a:bgClr>
              </a:patt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直線コネクタ 81"/>
              <p:cNvCxnSpPr>
                <a:cxnSpLocks noChangeShapeType="1"/>
              </p:cNvCxnSpPr>
              <p:nvPr/>
            </p:nvCxnSpPr>
            <p:spPr bwMode="auto">
              <a:xfrm>
                <a:off x="4939090" y="5270837"/>
                <a:ext cx="107913" cy="0"/>
              </a:xfrm>
              <a:prstGeom prst="line">
                <a:avLst/>
              </a:prstGeom>
              <a:noFill/>
              <a:ln w="6350" algn="ctr">
                <a:solidFill>
                  <a:srgbClr val="5B9BD5"/>
                </a:solidFill>
                <a:miter lim="800000"/>
                <a:headEnd/>
                <a:tailEnd/>
              </a:ln>
              <a:extLst>
                <a:ext uri="{909E8E84-426E-40DD-AFC4-6F175D3DCCD1}">
                  <a14:hiddenFill xmlns:a14="http://schemas.microsoft.com/office/drawing/2010/main">
                    <a:noFill/>
                  </a14:hiddenFill>
                </a:ext>
              </a:extLst>
            </p:spPr>
          </p:cxnSp>
        </p:grpSp>
      </p:grpSp>
      <p:sp>
        <p:nvSpPr>
          <p:cNvPr id="25" name="AutoShape 17"/>
          <p:cNvSpPr>
            <a:spLocks noChangeArrowheads="1"/>
          </p:cNvSpPr>
          <p:nvPr/>
        </p:nvSpPr>
        <p:spPr bwMode="auto">
          <a:xfrm rot="5400000">
            <a:off x="3191724" y="3137213"/>
            <a:ext cx="1094424" cy="260186"/>
          </a:xfrm>
          <a:prstGeom prst="rightArrow">
            <a:avLst>
              <a:gd name="adj1" fmla="val 50000"/>
              <a:gd name="adj2" fmla="val 42682"/>
            </a:avLst>
          </a:prstGeom>
          <a:solidFill>
            <a:schemeClr val="accent5">
              <a:lumMod val="60000"/>
              <a:lumOff val="40000"/>
            </a:schemeClr>
          </a:solidFill>
          <a:ln w="9525">
            <a:gradFill flip="none" rotWithShape="1">
              <a:gsLst>
                <a:gs pos="0">
                  <a:srgbClr val="5B9BD5">
                    <a:lumMod val="20000"/>
                    <a:lumOff val="80000"/>
                  </a:srgbClr>
                </a:gs>
                <a:gs pos="100000">
                  <a:srgbClr val="5B9BD5">
                    <a:lumMod val="75000"/>
                  </a:srgbClr>
                </a:gs>
              </a:gsLst>
              <a:lin ang="0" scaled="1"/>
              <a:tileRect/>
            </a:gradFill>
            <a:miter lim="800000"/>
            <a:headEnd/>
            <a:tailEnd/>
          </a:ln>
          <a:effectLst/>
          <a:scene3d>
            <a:camera prst="orthographicFront"/>
            <a:lightRig rig="legacyFlat3" dir="b"/>
          </a:scene3d>
          <a:sp3d extrusionH="82550" prstMaterial="legacyMatte">
            <a:bevelT w="13500" h="13500" prst="angle"/>
            <a:bevelB w="13500" h="13500" prst="angle"/>
            <a:extrusionClr>
              <a:srgbClr val="FFCA61"/>
            </a:extrusionClr>
          </a:sp3d>
        </p:spPr>
        <p:txBody>
          <a:bodyPr anchor="ctr">
            <a:flatTx/>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Rectangle 67" descr="25%"/>
          <p:cNvSpPr>
            <a:spLocks noChangeArrowheads="1"/>
          </p:cNvSpPr>
          <p:nvPr/>
        </p:nvSpPr>
        <p:spPr bwMode="auto">
          <a:xfrm>
            <a:off x="3448918" y="2790898"/>
            <a:ext cx="608013" cy="681355"/>
          </a:xfrm>
          <a:prstGeom prst="roundRect">
            <a:avLst>
              <a:gd name="adj" fmla="val 9697"/>
            </a:avLst>
          </a:prstGeom>
          <a:solidFill>
            <a:sysClr val="window" lastClr="FFFFFF"/>
          </a:solidFill>
          <a:ln w="3175">
            <a:solidFill>
              <a:srgbClr val="5B9BD5"/>
            </a:solidFill>
          </a:ln>
          <a:effectLst/>
        </p:spPr>
        <p:txBody>
          <a:bodyPr lIns="3600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55575" marR="0" lvl="0" indent="-155575" algn="l" defTabSz="457200" rtl="0" eaLnBrk="1" fontAlgn="auto" latinLnBrk="0" hangingPunct="1">
              <a:lnSpc>
                <a:spcPct val="100000"/>
              </a:lnSpc>
              <a:spcBef>
                <a:spcPts val="0"/>
              </a:spcBef>
              <a:spcAft>
                <a:spcPts val="0"/>
              </a:spcAft>
              <a:buClr>
                <a:prstClr val="black">
                  <a:lumMod val="75000"/>
                  <a:lumOff val="25000"/>
                </a:prstClr>
              </a:buClr>
              <a:buSzTx/>
              <a:buFont typeface="Wingdings" pitchFamily="2" charset="2"/>
              <a:buChar char="l"/>
              <a:tabLst/>
              <a:defRPr/>
            </a:pPr>
            <a:r>
              <a:rPr kumimoji="0" lang="ja-JP" altLang="en-US"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rPr>
              <a:t>確認</a:t>
            </a:r>
            <a:endParaRPr kumimoji="0" lang="en-US" altLang="ja-JP"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endParaRPr>
          </a:p>
          <a:p>
            <a:pPr marL="155575" marR="0" lvl="0" indent="-155575" algn="l" defTabSz="457200" rtl="0" eaLnBrk="1" fontAlgn="auto" latinLnBrk="0" hangingPunct="1">
              <a:lnSpc>
                <a:spcPct val="100000"/>
              </a:lnSpc>
              <a:spcBef>
                <a:spcPts val="0"/>
              </a:spcBef>
              <a:spcAft>
                <a:spcPts val="0"/>
              </a:spcAft>
              <a:buClr>
                <a:prstClr val="black">
                  <a:lumMod val="75000"/>
                  <a:lumOff val="25000"/>
                </a:prstClr>
              </a:buClr>
              <a:buSzTx/>
              <a:buFont typeface="Wingdings" pitchFamily="2" charset="2"/>
              <a:buChar char="l"/>
              <a:tabLst/>
              <a:defRPr/>
            </a:pPr>
            <a:r>
              <a:rPr lang="ja-JP" altLang="en-US" sz="1300" kern="0" dirty="0">
                <a:solidFill>
                  <a:srgbClr val="002060"/>
                </a:solidFill>
                <a:latin typeface="Meiryo UI" pitchFamily="50" charset="-128"/>
                <a:ea typeface="Meiryo UI" pitchFamily="50" charset="-128"/>
                <a:cs typeface="Meiryo UI" pitchFamily="50" charset="-128"/>
              </a:rPr>
              <a:t>承認</a:t>
            </a:r>
            <a:endParaRPr kumimoji="0" lang="en-US" altLang="ja-JP"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endParaRPr>
          </a:p>
          <a:p>
            <a:pPr marL="155575" marR="0" lvl="0" indent="-155575" algn="l" defTabSz="457200" rtl="0" eaLnBrk="1" fontAlgn="auto" latinLnBrk="0" hangingPunct="1">
              <a:lnSpc>
                <a:spcPct val="100000"/>
              </a:lnSpc>
              <a:spcBef>
                <a:spcPts val="0"/>
              </a:spcBef>
              <a:spcAft>
                <a:spcPts val="0"/>
              </a:spcAft>
              <a:buClr>
                <a:prstClr val="black">
                  <a:lumMod val="75000"/>
                  <a:lumOff val="25000"/>
                </a:prstClr>
              </a:buClr>
              <a:buSzTx/>
              <a:buFont typeface="Wingdings" pitchFamily="2" charset="2"/>
              <a:buChar char="l"/>
              <a:tabLst/>
              <a:defRPr/>
            </a:pPr>
            <a:r>
              <a:rPr kumimoji="0" lang="ja-JP" altLang="en-US"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rPr>
              <a:t>伝送</a:t>
            </a:r>
            <a:endParaRPr kumimoji="0" lang="en-US" altLang="ja-JP"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endParaRPr>
          </a:p>
        </p:txBody>
      </p:sp>
      <p:sp>
        <p:nvSpPr>
          <p:cNvPr id="27" name="テキスト ボックス 26"/>
          <p:cNvSpPr txBox="1"/>
          <p:nvPr/>
        </p:nvSpPr>
        <p:spPr bwMode="auto">
          <a:xfrm>
            <a:off x="8062415" y="2200747"/>
            <a:ext cx="835025" cy="2224106"/>
          </a:xfrm>
          <a:prstGeom prst="roundRect">
            <a:avLst>
              <a:gd name="adj" fmla="val 11246"/>
            </a:avLst>
          </a:prstGeom>
          <a:solidFill>
            <a:sysClr val="window" lastClr="FFFFFF"/>
          </a:solidFill>
          <a:ln w="12700" cap="flat" cmpd="sng" algn="ctr">
            <a:solidFill>
              <a:srgbClr val="5B9BD5"/>
            </a:solidFill>
            <a:prstDash val="solid"/>
            <a:miter lim="800000"/>
          </a:ln>
          <a:effectLst/>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129"/>
          <p:cNvGrpSpPr>
            <a:grpSpLocks/>
          </p:cNvGrpSpPr>
          <p:nvPr/>
        </p:nvGrpSpPr>
        <p:grpSpPr bwMode="auto">
          <a:xfrm>
            <a:off x="8196263" y="3865617"/>
            <a:ext cx="581025" cy="433388"/>
            <a:chOff x="4238507" y="5113759"/>
            <a:chExt cx="805196" cy="475465"/>
          </a:xfrm>
        </p:grpSpPr>
        <p:grpSp>
          <p:nvGrpSpPr>
            <p:cNvPr id="29" name="グループ化 130"/>
            <p:cNvGrpSpPr>
              <a:grpSpLocks/>
            </p:cNvGrpSpPr>
            <p:nvPr/>
          </p:nvGrpSpPr>
          <p:grpSpPr bwMode="auto">
            <a:xfrm>
              <a:off x="4314872" y="5113759"/>
              <a:ext cx="462072" cy="314496"/>
              <a:chOff x="4272888" y="5085184"/>
              <a:chExt cx="504056" cy="343071"/>
            </a:xfrm>
          </p:grpSpPr>
          <p:sp>
            <p:nvSpPr>
              <p:cNvPr id="37" name="正方形/長方形 36"/>
              <p:cNvSpPr/>
              <p:nvPr/>
            </p:nvSpPr>
            <p:spPr>
              <a:xfrm>
                <a:off x="4273579" y="5085184"/>
                <a:ext cx="503974" cy="332478"/>
              </a:xfrm>
              <a:prstGeom prst="rect">
                <a:avLst/>
              </a:prstGeom>
              <a:solidFill>
                <a:sysClr val="window" lastClr="FFFFFF"/>
              </a:solidFill>
              <a:ln w="9525" cap="flat" cmpd="sng" algn="ctr">
                <a:solidFill>
                  <a:srgbClr val="3797A7"/>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4311977" y="5113683"/>
                <a:ext cx="431978" cy="277381"/>
              </a:xfrm>
              <a:prstGeom prst="rect">
                <a:avLst/>
              </a:prstGeom>
              <a:solidFill>
                <a:sysClr val="window" lastClr="FFFFFF"/>
              </a:solidFill>
              <a:ln w="9525" cap="flat" cmpd="sng" algn="ctr">
                <a:solidFill>
                  <a:srgbClr val="3797A7"/>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0" name="グループ化 131"/>
            <p:cNvGrpSpPr>
              <a:grpSpLocks/>
            </p:cNvGrpSpPr>
            <p:nvPr/>
          </p:nvGrpSpPr>
          <p:grpSpPr bwMode="auto">
            <a:xfrm>
              <a:off x="4238507" y="5445224"/>
              <a:ext cx="615600" cy="144000"/>
              <a:chOff x="4238507" y="5426190"/>
              <a:chExt cx="615600" cy="144000"/>
            </a:xfrm>
          </p:grpSpPr>
          <p:sp>
            <p:nvSpPr>
              <p:cNvPr id="35" name="台形 34"/>
              <p:cNvSpPr/>
              <p:nvPr/>
            </p:nvSpPr>
            <p:spPr>
              <a:xfrm>
                <a:off x="4238507" y="5425635"/>
                <a:ext cx="624796" cy="144555"/>
              </a:xfrm>
              <a:prstGeom prst="trapezoid">
                <a:avLst>
                  <a:gd name="adj" fmla="val 51456"/>
                </a:avLst>
              </a:prstGeom>
              <a:solidFill>
                <a:sysClr val="window" lastClr="FFFFFF"/>
              </a:solidFill>
              <a:ln w="9525" cap="flat" cmpd="sng" algn="ctr">
                <a:solidFill>
                  <a:srgbClr val="3797A7"/>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台形 35"/>
              <p:cNvSpPr/>
              <p:nvPr/>
            </p:nvSpPr>
            <p:spPr>
              <a:xfrm>
                <a:off x="4267106" y="5444793"/>
                <a:ext cx="565397" cy="107981"/>
              </a:xfrm>
              <a:prstGeom prst="trapezoid">
                <a:avLst>
                  <a:gd name="adj" fmla="val 51456"/>
                </a:avLst>
              </a:prstGeom>
              <a:pattFill prst="smGrid">
                <a:fgClr>
                  <a:srgbClr val="5B9BD5"/>
                </a:fgClr>
                <a:bgClr>
                  <a:sysClr val="window" lastClr="FFFFFF"/>
                </a:bgClr>
              </a:pattFill>
              <a:ln w="9525" cap="flat" cmpd="sng" algn="ctr">
                <a:solidFill>
                  <a:srgbClr val="3797A7"/>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1" name="グループ化 132"/>
            <p:cNvGrpSpPr>
              <a:grpSpLocks/>
            </p:cNvGrpSpPr>
            <p:nvPr/>
          </p:nvGrpSpPr>
          <p:grpSpPr bwMode="auto">
            <a:xfrm>
              <a:off x="4888607" y="5113760"/>
              <a:ext cx="155096" cy="475200"/>
              <a:chOff x="4920960" y="5113760"/>
              <a:chExt cx="155096" cy="466896"/>
            </a:xfrm>
          </p:grpSpPr>
          <p:sp>
            <p:nvSpPr>
              <p:cNvPr id="32" name="正方形/長方形 31"/>
              <p:cNvSpPr/>
              <p:nvPr/>
            </p:nvSpPr>
            <p:spPr>
              <a:xfrm>
                <a:off x="4922056" y="5113759"/>
                <a:ext cx="154000" cy="467157"/>
              </a:xfrm>
              <a:prstGeom prst="rect">
                <a:avLst/>
              </a:prstGeom>
              <a:solidFill>
                <a:sysClr val="window" lastClr="FFFFFF"/>
              </a:solidFill>
              <a:ln w="9525" cap="flat" cmpd="sng" algn="ctr">
                <a:solidFill>
                  <a:srgbClr val="3797A7"/>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4952856" y="5372150"/>
                <a:ext cx="96800" cy="181387"/>
              </a:xfrm>
              <a:prstGeom prst="rect">
                <a:avLst/>
              </a:prstGeom>
              <a:pattFill prst="narHorz">
                <a:fgClr>
                  <a:srgbClr val="44546A"/>
                </a:fgClr>
                <a:bgClr>
                  <a:sysClr val="window" lastClr="FFFFFF"/>
                </a:bgClr>
              </a:pattFill>
              <a:ln w="9525" cap="flat" cmpd="sng" algn="ctr">
                <a:solidFill>
                  <a:srgbClr val="3797A7"/>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4" name="直線コネクタ 95"/>
              <p:cNvCxnSpPr>
                <a:cxnSpLocks noChangeShapeType="1"/>
              </p:cNvCxnSpPr>
              <p:nvPr/>
            </p:nvCxnSpPr>
            <p:spPr bwMode="auto">
              <a:xfrm>
                <a:off x="4939535" y="5270070"/>
                <a:ext cx="107895" cy="0"/>
              </a:xfrm>
              <a:prstGeom prst="line">
                <a:avLst/>
              </a:prstGeom>
              <a:noFill/>
              <a:ln w="6350" algn="ctr">
                <a:solidFill>
                  <a:srgbClr val="3797A7"/>
                </a:solidFill>
                <a:miter lim="800000"/>
                <a:headEnd/>
                <a:tailEnd/>
              </a:ln>
              <a:extLst>
                <a:ext uri="{909E8E84-426E-40DD-AFC4-6F175D3DCCD1}">
                  <a14:hiddenFill xmlns:a14="http://schemas.microsoft.com/office/drawing/2010/main">
                    <a:noFill/>
                  </a14:hiddenFill>
                </a:ext>
              </a:extLst>
            </p:spPr>
          </p:cxnSp>
        </p:grpSp>
      </p:grpSp>
      <p:sp>
        <p:nvSpPr>
          <p:cNvPr id="39" name="AutoShape 17"/>
          <p:cNvSpPr>
            <a:spLocks noChangeArrowheads="1"/>
          </p:cNvSpPr>
          <p:nvPr/>
        </p:nvSpPr>
        <p:spPr bwMode="auto">
          <a:xfrm rot="5400000">
            <a:off x="8003615" y="3208206"/>
            <a:ext cx="957621" cy="260229"/>
          </a:xfrm>
          <a:prstGeom prst="rightArrow">
            <a:avLst>
              <a:gd name="adj1" fmla="val 50000"/>
              <a:gd name="adj2" fmla="val 53121"/>
            </a:avLst>
          </a:prstGeom>
          <a:solidFill>
            <a:schemeClr val="accent2"/>
          </a:solidFill>
          <a:ln w="9525">
            <a:gradFill flip="none" rotWithShape="1">
              <a:gsLst>
                <a:gs pos="0">
                  <a:srgbClr val="5B9BD5">
                    <a:lumMod val="20000"/>
                    <a:lumOff val="80000"/>
                  </a:srgbClr>
                </a:gs>
                <a:gs pos="100000">
                  <a:srgbClr val="5B9BD5">
                    <a:lumMod val="75000"/>
                  </a:srgbClr>
                </a:gs>
              </a:gsLst>
              <a:lin ang="0" scaled="1"/>
              <a:tileRect/>
            </a:gradFill>
            <a:miter lim="800000"/>
            <a:headEnd/>
            <a:tailEnd/>
          </a:ln>
          <a:effectLst/>
          <a:scene3d>
            <a:camera prst="orthographicFront"/>
            <a:lightRig rig="legacyFlat3" dir="b"/>
          </a:scene3d>
          <a:sp3d extrusionH="82550" prstMaterial="legacyMatte">
            <a:bevelT w="13500" h="13500" prst="angle"/>
            <a:bevelB w="13500" h="13500" prst="angle"/>
            <a:extrusionClr>
              <a:srgbClr val="FFCA61"/>
            </a:extrusionClr>
          </a:sp3d>
        </p:spPr>
        <p:txBody>
          <a:bodyPr anchor="ctr">
            <a:flatTx/>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Rectangle 67" descr="25%"/>
          <p:cNvSpPr>
            <a:spLocks noChangeArrowheads="1"/>
          </p:cNvSpPr>
          <p:nvPr/>
        </p:nvSpPr>
        <p:spPr bwMode="auto">
          <a:xfrm>
            <a:off x="8180388" y="2979792"/>
            <a:ext cx="609600" cy="554038"/>
          </a:xfrm>
          <a:prstGeom prst="roundRect">
            <a:avLst>
              <a:gd name="adj" fmla="val 9697"/>
            </a:avLst>
          </a:prstGeom>
          <a:solidFill>
            <a:sysClr val="window" lastClr="FFFFFF"/>
          </a:solidFill>
          <a:ln w="3175">
            <a:solidFill>
              <a:srgbClr val="3797A7"/>
            </a:solidFill>
          </a:ln>
          <a:effectLst/>
        </p:spPr>
        <p:txBody>
          <a:bodyPr lIns="3600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36525" marR="0" lvl="0" indent="-136525" algn="l" defTabSz="457200" rtl="0" eaLnBrk="1" fontAlgn="auto" latinLnBrk="0" hangingPunct="1">
              <a:lnSpc>
                <a:spcPct val="100000"/>
              </a:lnSpc>
              <a:spcBef>
                <a:spcPts val="0"/>
              </a:spcBef>
              <a:spcAft>
                <a:spcPts val="0"/>
              </a:spcAft>
              <a:buClr>
                <a:prstClr val="black">
                  <a:lumMod val="75000"/>
                  <a:lumOff val="25000"/>
                </a:prstClr>
              </a:buClr>
              <a:buSzTx/>
              <a:buFont typeface="Wingdings" pitchFamily="2" charset="2"/>
              <a:buChar char="l"/>
              <a:tabLst/>
              <a:defRPr/>
            </a:pPr>
            <a:r>
              <a:rPr kumimoji="0" lang="ja-JP" altLang="en-US"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rPr>
              <a:t>確認</a:t>
            </a:r>
            <a:endParaRPr kumimoji="0" lang="en-US" altLang="ja-JP"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endParaRPr>
          </a:p>
          <a:p>
            <a:pPr marL="136525" marR="0" lvl="0" indent="-136525" algn="l" defTabSz="457200" rtl="0" eaLnBrk="1" fontAlgn="auto" latinLnBrk="0" hangingPunct="1">
              <a:lnSpc>
                <a:spcPct val="100000"/>
              </a:lnSpc>
              <a:spcBef>
                <a:spcPts val="0"/>
              </a:spcBef>
              <a:spcAft>
                <a:spcPts val="0"/>
              </a:spcAft>
              <a:buClr>
                <a:prstClr val="black">
                  <a:lumMod val="75000"/>
                  <a:lumOff val="25000"/>
                </a:prstClr>
              </a:buClr>
              <a:buSzTx/>
              <a:buFont typeface="Wingdings" pitchFamily="2" charset="2"/>
              <a:buChar char="l"/>
              <a:tabLst/>
              <a:defRPr/>
            </a:pPr>
            <a:r>
              <a:rPr kumimoji="0" lang="ja-JP" altLang="en-US"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rPr>
              <a:t>検証</a:t>
            </a:r>
          </a:p>
        </p:txBody>
      </p:sp>
      <p:sp>
        <p:nvSpPr>
          <p:cNvPr id="41" name="テキスト ボックス 106"/>
          <p:cNvSpPr txBox="1"/>
          <p:nvPr/>
        </p:nvSpPr>
        <p:spPr>
          <a:xfrm>
            <a:off x="4492678" y="3168723"/>
            <a:ext cx="1130300" cy="495300"/>
          </a:xfrm>
          <a:prstGeom prst="ellipse">
            <a:avLst/>
          </a:prstGeom>
          <a:solidFill>
            <a:schemeClr val="accent5">
              <a:lumMod val="60000"/>
              <a:lumOff val="40000"/>
            </a:schemeClr>
          </a:solidFill>
          <a:ln w="6350">
            <a:noFill/>
            <a:prstDash val="solid"/>
          </a:ln>
          <a:effectLst/>
        </p:spPr>
        <p:txBody>
          <a:bodyPr lIns="0" tIns="36000" rIns="0" bIns="0" anchor="ct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確認</a:t>
            </a:r>
            <a:endParaRPr kumimoji="0" lang="en-US" altLang="ja-JP"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左右矢印 41"/>
          <p:cNvSpPr/>
          <p:nvPr/>
        </p:nvSpPr>
        <p:spPr>
          <a:xfrm flipH="1">
            <a:off x="4214485" y="3876748"/>
            <a:ext cx="3780000" cy="376238"/>
          </a:xfrm>
          <a:prstGeom prst="lef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106"/>
          <p:cNvSpPr txBox="1"/>
          <p:nvPr/>
        </p:nvSpPr>
        <p:spPr>
          <a:xfrm>
            <a:off x="5597453" y="3829123"/>
            <a:ext cx="1128713" cy="496888"/>
          </a:xfrm>
          <a:prstGeom prst="ellipse">
            <a:avLst/>
          </a:prstGeom>
          <a:solidFill>
            <a:srgbClr val="00CCFF"/>
          </a:solidFill>
          <a:ln w="6350">
            <a:noFill/>
            <a:prstDash val="solid"/>
          </a:ln>
          <a:effectLst/>
        </p:spPr>
        <p:txBody>
          <a:bodyPr lIns="0" tIns="36000" rIns="0" bIns="0" anchor="ct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エラー解消</a:t>
            </a:r>
            <a:endParaRPr kumimoji="0" lang="en-US" altLang="ja-JP"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105"/>
          <p:cNvSpPr txBox="1">
            <a:spLocks noChangeArrowheads="1"/>
          </p:cNvSpPr>
          <p:nvPr/>
        </p:nvSpPr>
        <p:spPr bwMode="auto">
          <a:xfrm>
            <a:off x="135973" y="226697"/>
            <a:ext cx="915164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8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2024</a:t>
            </a:r>
            <a:r>
              <a:rPr kumimoji="1" lang="ja-JP" altLang="en-US" sz="28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年１月より</a:t>
            </a:r>
            <a:r>
              <a:rPr kumimoji="1" lang="en-US" altLang="ja-JP" sz="28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WEB</a:t>
            </a:r>
            <a:r>
              <a:rPr kumimoji="1" lang="ja-JP" altLang="en-US" sz="28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事務を導入します</a:t>
            </a:r>
            <a:endParaRPr kumimoji="1" lang="en-US" altLang="ja-JP"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3" name="タイトル 7"/>
          <p:cNvSpPr txBox="1">
            <a:spLocks/>
          </p:cNvSpPr>
          <p:nvPr/>
        </p:nvSpPr>
        <p:spPr>
          <a:xfrm>
            <a:off x="2147025" y="1409067"/>
            <a:ext cx="5733475" cy="299561"/>
          </a:xfrm>
          <a:prstGeom prst="roundRect">
            <a:avLst>
              <a:gd name="adj" fmla="val 22949"/>
            </a:avLst>
          </a:prstGeom>
          <a:solidFill>
            <a:schemeClr val="accent5">
              <a:lumMod val="60000"/>
              <a:lumOff val="40000"/>
            </a:schemeClr>
          </a:solidFill>
          <a:ln>
            <a:noFill/>
          </a:ln>
        </p:spPr>
        <p:txBody>
          <a:bodyPr wrap="square" t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7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ＤＢオンラインサービスを導入したときの流れ</a:t>
            </a:r>
            <a:endParaRPr kumimoji="0" lang="ja-JP" altLang="en-US" sz="17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コンテンツ プレースホルダー 3"/>
          <p:cNvSpPr txBox="1">
            <a:spLocks/>
          </p:cNvSpPr>
          <p:nvPr/>
        </p:nvSpPr>
        <p:spPr bwMode="auto">
          <a:xfrm>
            <a:off x="373446" y="805847"/>
            <a:ext cx="9159107" cy="590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defTabSz="74295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1pPr>
            <a:lvl2pPr marL="557213" indent="-185738" defTabSz="742950">
              <a:spcBef>
                <a:spcPct val="20000"/>
              </a:spcBef>
              <a:buChar char="–"/>
              <a:defRPr kumimoji="1">
                <a:solidFill>
                  <a:schemeClr val="tx1"/>
                </a:solidFill>
                <a:latin typeface="Arial" panose="020B0604020202020204" pitchFamily="34" charset="0"/>
                <a:ea typeface="ＭＳ Ｐゴシック" panose="020B0600070205080204" pitchFamily="50" charset="-128"/>
              </a:defRPr>
            </a:lvl2pPr>
            <a:lvl3pPr marL="928688" indent="-185738" defTabSz="742950">
              <a:spcBef>
                <a:spcPct val="20000"/>
              </a:spcBef>
              <a:buChar char="•"/>
              <a:defRPr kumimoji="1" sz="1600">
                <a:solidFill>
                  <a:schemeClr val="tx1"/>
                </a:solidFill>
                <a:latin typeface="Arial" panose="020B0604020202020204" pitchFamily="34" charset="0"/>
                <a:ea typeface="ＭＳ Ｐゴシック" panose="020B0600070205080204" pitchFamily="50" charset="-128"/>
              </a:defRPr>
            </a:lvl3pPr>
            <a:lvl4pPr marL="1300163"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4pPr>
            <a:lvl5pPr marL="1671638"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5pPr>
            <a:lvl6pPr marL="21288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6pPr>
            <a:lvl7pPr marL="25860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7pPr>
            <a:lvl8pPr marL="30432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8pPr>
            <a:lvl9pPr marL="35004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9pPr>
          </a:lstStyle>
          <a:p>
            <a:pPr marL="0" marR="0" lvl="0" indent="0" algn="l" defTabSz="742950" rtl="0" eaLnBrk="1" fontAlgn="auto" latinLnBrk="0" hangingPunct="1">
              <a:lnSpc>
                <a:spcPct val="100000"/>
              </a:lnSpc>
              <a:spcBef>
                <a:spcPts val="300"/>
              </a:spcBef>
              <a:spcAft>
                <a:spcPts val="0"/>
              </a:spcAft>
              <a:buClr>
                <a:srgbClr val="009F8C"/>
              </a:buClr>
              <a:buSzTx/>
              <a:buFontTx/>
              <a:buNone/>
              <a:tabLst/>
              <a:defRPr/>
            </a:pPr>
            <a:r>
              <a:rPr kumimoji="1" lang="ja-JP" altLang="en-US" sz="1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事業所、基金における加入者管理等にかかる事務手続きが、インターネットを経由した</a:t>
            </a:r>
            <a:r>
              <a:rPr kumimoji="1" lang="en-US" altLang="ja-JP" sz="1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WEB</a:t>
            </a:r>
            <a:r>
              <a:rPr kumimoji="1" lang="ja-JP" altLang="en-US" sz="1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事務（以下ＤＢオンラインサービス）に変更となります。　　　　　　　　　　　　　</a:t>
            </a:r>
            <a:r>
              <a:rPr kumimoji="1" lang="ja-JP" altLang="en-US" sz="14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　</a:t>
            </a:r>
            <a:endParaRPr kumimoji="1" lang="en-US" altLang="ja-JP" sz="1600" b="0"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pic>
        <p:nvPicPr>
          <p:cNvPr id="59" name="図 58"/>
          <p:cNvPicPr>
            <a:picLocks noChangeAspect="1"/>
          </p:cNvPicPr>
          <p:nvPr/>
        </p:nvPicPr>
        <p:blipFill>
          <a:blip r:embed="rId3" cstate="print">
            <a:duotone>
              <a:srgbClr val="A5A5A5">
                <a:shade val="45000"/>
                <a:satMod val="135000"/>
              </a:srgbClr>
              <a:prstClr val="white"/>
            </a:duotone>
            <a:extLst>
              <a:ext uri="{28A0092B-C50C-407E-A947-70E740481C1C}">
                <a14:useLocalDpi xmlns:a14="http://schemas.microsoft.com/office/drawing/2010/main" val="0"/>
              </a:ext>
            </a:extLst>
          </a:blip>
          <a:stretch>
            <a:fillRect/>
          </a:stretch>
        </p:blipFill>
        <p:spPr>
          <a:xfrm>
            <a:off x="3498489" y="2200747"/>
            <a:ext cx="498040" cy="498040"/>
          </a:xfrm>
          <a:prstGeom prst="rect">
            <a:avLst/>
          </a:prstGeom>
        </p:spPr>
      </p:pic>
      <p:sp>
        <p:nvSpPr>
          <p:cNvPr id="62" name="Text Box 71"/>
          <p:cNvSpPr txBox="1">
            <a:spLocks noChangeArrowheads="1"/>
          </p:cNvSpPr>
          <p:nvPr/>
        </p:nvSpPr>
        <p:spPr bwMode="auto">
          <a:xfrm>
            <a:off x="5275705" y="4656589"/>
            <a:ext cx="4143885" cy="551694"/>
          </a:xfrm>
          <a:prstGeom prst="rect">
            <a:avLst/>
          </a:prstGeom>
          <a:noFill/>
          <a:ln>
            <a:noFill/>
          </a:ln>
        </p:spPr>
        <p:txBody>
          <a:bodyPr wrap="square" lIns="18288"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ts val="1200"/>
              </a:lnSpc>
              <a:spcBef>
                <a:spcPts val="0"/>
              </a:spcBef>
              <a:spcAft>
                <a:spcPts val="0"/>
              </a:spcAft>
              <a:buClrTx/>
              <a:buSzTx/>
              <a:buFontTx/>
              <a:buNone/>
              <a:tabLst/>
              <a:defRPr sz="1000"/>
            </a:pPr>
            <a:r>
              <a:rPr kumimoji="0" lang="ja-JP" altLang="en-US"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暗号化</a:t>
            </a:r>
            <a:r>
              <a:rPr kumimoji="0" lang="en-US" altLang="ja-JP"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SSL/TLS</a:t>
            </a:r>
            <a:r>
              <a:rPr kumimoji="0" lang="ja-JP" altLang="en-US"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通信や、</a:t>
            </a:r>
            <a:r>
              <a:rPr kumimoji="0" lang="en-US" altLang="ja-JP"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ID</a:t>
            </a:r>
            <a:r>
              <a:rPr kumimoji="0" lang="ja-JP" altLang="en-US"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パスワードに加えてクライアント証明書*による２要素認証を採用し、セキュリティー対策も万全です。</a:t>
            </a:r>
            <a:endParaRPr kumimoji="0" lang="en-US" altLang="ja-JP"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ts val="1200"/>
              </a:lnSpc>
              <a:spcBef>
                <a:spcPts val="0"/>
              </a:spcBef>
              <a:spcAft>
                <a:spcPts val="0"/>
              </a:spcAft>
              <a:buClrTx/>
              <a:buSzTx/>
              <a:buFontTx/>
              <a:buNone/>
              <a:tabLst/>
              <a:defRPr sz="1000"/>
            </a:pPr>
            <a:r>
              <a:rPr kumimoji="0" lang="ja-JP" altLang="en-US"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＊接続できるPCを特定する仕組み</a:t>
            </a:r>
          </a:p>
        </p:txBody>
      </p:sp>
      <p:sp>
        <p:nvSpPr>
          <p:cNvPr id="63" name="テキスト ボックス 62">
            <a:extLst>
              <a:ext uri="{FF2B5EF4-FFF2-40B4-BE49-F238E27FC236}">
                <a16:creationId xmlns:a16="http://schemas.microsoft.com/office/drawing/2014/main" id="{66DD31AA-EFAC-4311-99D4-5051628FE2BA}"/>
              </a:ext>
            </a:extLst>
          </p:cNvPr>
          <p:cNvSpPr txBox="1"/>
          <p:nvPr/>
        </p:nvSpPr>
        <p:spPr>
          <a:xfrm>
            <a:off x="669925" y="1905402"/>
            <a:ext cx="2362200" cy="2546021"/>
          </a:xfrm>
          <a:prstGeom prst="rect">
            <a:avLst/>
          </a:prstGeom>
          <a:solidFill>
            <a:sysClr val="window" lastClr="FFFFFF"/>
          </a:solidFill>
          <a:ln w="12700" cap="flat" cmpd="sng" algn="ctr">
            <a:solidFill>
              <a:srgbClr val="3797A7"/>
            </a:solidFill>
            <a:prstDash val="solid"/>
            <a:miter lim="800000"/>
          </a:ln>
          <a:effectLst/>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     各事業所</a:t>
            </a:r>
          </a:p>
        </p:txBody>
      </p:sp>
      <p:sp>
        <p:nvSpPr>
          <p:cNvPr id="64" name="テキスト ボックス 63">
            <a:extLst>
              <a:ext uri="{FF2B5EF4-FFF2-40B4-BE49-F238E27FC236}">
                <a16:creationId xmlns:a16="http://schemas.microsoft.com/office/drawing/2014/main" id="{890757EA-F40B-41F5-81F1-06C236CEE915}"/>
              </a:ext>
            </a:extLst>
          </p:cNvPr>
          <p:cNvSpPr txBox="1"/>
          <p:nvPr/>
        </p:nvSpPr>
        <p:spPr>
          <a:xfrm>
            <a:off x="772677" y="2103511"/>
            <a:ext cx="792162" cy="2274887"/>
          </a:xfrm>
          <a:prstGeom prst="roundRect">
            <a:avLst>
              <a:gd name="adj" fmla="val 11246"/>
            </a:avLst>
          </a:prstGeom>
          <a:solidFill>
            <a:schemeClr val="accent6">
              <a:lumMod val="20000"/>
              <a:lumOff val="80000"/>
            </a:schemeClr>
          </a:solidFill>
          <a:ln w="12700" cap="flat" cmpd="sng" algn="ctr">
            <a:solidFill>
              <a:srgbClr val="3797A7"/>
            </a:solidFill>
            <a:prstDash val="solid"/>
            <a:miter lim="800000"/>
          </a:ln>
          <a:effectLst/>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5" name="グループ化 129">
            <a:extLst>
              <a:ext uri="{FF2B5EF4-FFF2-40B4-BE49-F238E27FC236}">
                <a16:creationId xmlns:a16="http://schemas.microsoft.com/office/drawing/2014/main" id="{7EFD9E16-8A70-47D1-8720-4EC586D1C7F0}"/>
              </a:ext>
            </a:extLst>
          </p:cNvPr>
          <p:cNvGrpSpPr>
            <a:grpSpLocks/>
          </p:cNvGrpSpPr>
          <p:nvPr/>
        </p:nvGrpSpPr>
        <p:grpSpPr bwMode="auto">
          <a:xfrm>
            <a:off x="871102" y="3871986"/>
            <a:ext cx="581025" cy="433387"/>
            <a:chOff x="4238507" y="5113759"/>
            <a:chExt cx="805196" cy="475465"/>
          </a:xfrm>
        </p:grpSpPr>
        <p:grpSp>
          <p:nvGrpSpPr>
            <p:cNvPr id="66" name="グループ化 130">
              <a:extLst>
                <a:ext uri="{FF2B5EF4-FFF2-40B4-BE49-F238E27FC236}">
                  <a16:creationId xmlns:a16="http://schemas.microsoft.com/office/drawing/2014/main" id="{442D3B06-1715-4302-A374-2F68A5AD0AE8}"/>
                </a:ext>
              </a:extLst>
            </p:cNvPr>
            <p:cNvGrpSpPr>
              <a:grpSpLocks/>
            </p:cNvGrpSpPr>
            <p:nvPr/>
          </p:nvGrpSpPr>
          <p:grpSpPr bwMode="auto">
            <a:xfrm>
              <a:off x="4314872" y="5113759"/>
              <a:ext cx="462072" cy="314496"/>
              <a:chOff x="4272888" y="5085184"/>
              <a:chExt cx="504056" cy="343071"/>
            </a:xfrm>
          </p:grpSpPr>
          <p:sp>
            <p:nvSpPr>
              <p:cNvPr id="74" name="正方形/長方形 73">
                <a:extLst>
                  <a:ext uri="{FF2B5EF4-FFF2-40B4-BE49-F238E27FC236}">
                    <a16:creationId xmlns:a16="http://schemas.microsoft.com/office/drawing/2014/main" id="{DE8F21DE-ABC7-4F28-9D02-7C610824DC12}"/>
                  </a:ext>
                </a:extLst>
              </p:cNvPr>
              <p:cNvSpPr/>
              <p:nvPr/>
            </p:nvSpPr>
            <p:spPr>
              <a:xfrm>
                <a:off x="4273579" y="5085184"/>
                <a:ext cx="503974" cy="341977"/>
              </a:xfrm>
              <a:prstGeom prst="rect">
                <a:avLst/>
              </a:prstGeom>
              <a:solidFill>
                <a:sysClr val="window" lastClr="FFFFFF"/>
              </a:solid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正方形/長方形 74">
                <a:extLst>
                  <a:ext uri="{FF2B5EF4-FFF2-40B4-BE49-F238E27FC236}">
                    <a16:creationId xmlns:a16="http://schemas.microsoft.com/office/drawing/2014/main" id="{64C41239-955D-42D3-BFA2-F9DF6D480DED}"/>
                  </a:ext>
                </a:extLst>
              </p:cNvPr>
              <p:cNvSpPr/>
              <p:nvPr/>
            </p:nvSpPr>
            <p:spPr>
              <a:xfrm>
                <a:off x="4311977" y="5115582"/>
                <a:ext cx="429579" cy="284981"/>
              </a:xfrm>
              <a:prstGeom prst="rect">
                <a:avLst/>
              </a:prstGeom>
              <a:solidFill>
                <a:sysClr val="window" lastClr="FFFFFF"/>
              </a:solid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7" name="グループ化 131">
              <a:extLst>
                <a:ext uri="{FF2B5EF4-FFF2-40B4-BE49-F238E27FC236}">
                  <a16:creationId xmlns:a16="http://schemas.microsoft.com/office/drawing/2014/main" id="{CB43C2C4-1E32-4105-B355-6F46305CE1FD}"/>
                </a:ext>
              </a:extLst>
            </p:cNvPr>
            <p:cNvGrpSpPr>
              <a:grpSpLocks/>
            </p:cNvGrpSpPr>
            <p:nvPr/>
          </p:nvGrpSpPr>
          <p:grpSpPr bwMode="auto">
            <a:xfrm>
              <a:off x="4238507" y="5445224"/>
              <a:ext cx="615600" cy="144000"/>
              <a:chOff x="4238507" y="5426190"/>
              <a:chExt cx="615600" cy="144000"/>
            </a:xfrm>
          </p:grpSpPr>
          <p:sp>
            <p:nvSpPr>
              <p:cNvPr id="72" name="台形 71">
                <a:extLst>
                  <a:ext uri="{FF2B5EF4-FFF2-40B4-BE49-F238E27FC236}">
                    <a16:creationId xmlns:a16="http://schemas.microsoft.com/office/drawing/2014/main" id="{08DBCE13-BF88-4EBE-B35A-AB5F215A9F9E}"/>
                  </a:ext>
                </a:extLst>
              </p:cNvPr>
              <p:cNvSpPr/>
              <p:nvPr/>
            </p:nvSpPr>
            <p:spPr>
              <a:xfrm>
                <a:off x="4238507" y="5425635"/>
                <a:ext cx="615996" cy="144555"/>
              </a:xfrm>
              <a:prstGeom prst="trapezoid">
                <a:avLst>
                  <a:gd name="adj" fmla="val 51456"/>
                </a:avLst>
              </a:prstGeom>
              <a:solidFill>
                <a:sysClr val="window" lastClr="FFFFFF"/>
              </a:solid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台形 72">
                <a:extLst>
                  <a:ext uri="{FF2B5EF4-FFF2-40B4-BE49-F238E27FC236}">
                    <a16:creationId xmlns:a16="http://schemas.microsoft.com/office/drawing/2014/main" id="{58FA3AFA-80E5-4CDB-9E64-DB7572FEA908}"/>
                  </a:ext>
                </a:extLst>
              </p:cNvPr>
              <p:cNvSpPr/>
              <p:nvPr/>
            </p:nvSpPr>
            <p:spPr>
              <a:xfrm>
                <a:off x="4264907" y="5444792"/>
                <a:ext cx="558797" cy="107981"/>
              </a:xfrm>
              <a:prstGeom prst="trapezoid">
                <a:avLst>
                  <a:gd name="adj" fmla="val 51456"/>
                </a:avLst>
              </a:prstGeom>
              <a:pattFill prst="smGrid">
                <a:fgClr>
                  <a:srgbClr val="5B9BD5"/>
                </a:fgClr>
                <a:bgClr>
                  <a:sysClr val="window" lastClr="FFFFFF"/>
                </a:bgClr>
              </a:patt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8" name="グループ化 132">
              <a:extLst>
                <a:ext uri="{FF2B5EF4-FFF2-40B4-BE49-F238E27FC236}">
                  <a16:creationId xmlns:a16="http://schemas.microsoft.com/office/drawing/2014/main" id="{1E7002D1-727C-4B19-8007-BED82B07419C}"/>
                </a:ext>
              </a:extLst>
            </p:cNvPr>
            <p:cNvGrpSpPr>
              <a:grpSpLocks/>
            </p:cNvGrpSpPr>
            <p:nvPr/>
          </p:nvGrpSpPr>
          <p:grpSpPr bwMode="auto">
            <a:xfrm>
              <a:off x="4888607" y="5113760"/>
              <a:ext cx="155096" cy="475200"/>
              <a:chOff x="4920960" y="5113760"/>
              <a:chExt cx="155096" cy="466896"/>
            </a:xfrm>
          </p:grpSpPr>
          <p:sp>
            <p:nvSpPr>
              <p:cNvPr id="69" name="正方形/長方形 68">
                <a:extLst>
                  <a:ext uri="{FF2B5EF4-FFF2-40B4-BE49-F238E27FC236}">
                    <a16:creationId xmlns:a16="http://schemas.microsoft.com/office/drawing/2014/main" id="{99775798-24DD-4976-AA65-90D031133F88}"/>
                  </a:ext>
                </a:extLst>
              </p:cNvPr>
              <p:cNvSpPr/>
              <p:nvPr/>
            </p:nvSpPr>
            <p:spPr>
              <a:xfrm>
                <a:off x="4922056" y="5113759"/>
                <a:ext cx="154000" cy="467157"/>
              </a:xfrm>
              <a:prstGeom prst="rect">
                <a:avLst/>
              </a:prstGeom>
              <a:solidFill>
                <a:sysClr val="window" lastClr="FFFFFF"/>
              </a:solid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a:extLst>
                  <a:ext uri="{FF2B5EF4-FFF2-40B4-BE49-F238E27FC236}">
                    <a16:creationId xmlns:a16="http://schemas.microsoft.com/office/drawing/2014/main" id="{D7A8F7B3-C8B4-450E-BEEC-7A7967701B2B}"/>
                  </a:ext>
                </a:extLst>
              </p:cNvPr>
              <p:cNvSpPr/>
              <p:nvPr/>
            </p:nvSpPr>
            <p:spPr>
              <a:xfrm>
                <a:off x="4952856" y="5372149"/>
                <a:ext cx="96800" cy="183099"/>
              </a:xfrm>
              <a:prstGeom prst="rect">
                <a:avLst/>
              </a:prstGeom>
              <a:pattFill prst="narHorz">
                <a:fgClr>
                  <a:srgbClr val="44546A"/>
                </a:fgClr>
                <a:bgClr>
                  <a:sysClr val="window" lastClr="FFFFFF"/>
                </a:bgClr>
              </a:pattFill>
              <a:ln w="9525" cap="flat" cmpd="sng" algn="ctr">
                <a:solidFill>
                  <a:srgbClr val="5B9BD5"/>
                </a:solidFill>
                <a:prstDash val="solid"/>
                <a:miter lim="800000"/>
              </a:ln>
              <a:effectLst/>
            </p:spPr>
            <p:txBody>
              <a:bodyPr lIns="0" r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1" name="直線コネクタ 81">
                <a:extLst>
                  <a:ext uri="{FF2B5EF4-FFF2-40B4-BE49-F238E27FC236}">
                    <a16:creationId xmlns:a16="http://schemas.microsoft.com/office/drawing/2014/main" id="{AB818B0B-4BA5-4F3F-AB7F-3592F81A6ED3}"/>
                  </a:ext>
                </a:extLst>
              </p:cNvPr>
              <p:cNvCxnSpPr>
                <a:cxnSpLocks noChangeShapeType="1"/>
              </p:cNvCxnSpPr>
              <p:nvPr/>
            </p:nvCxnSpPr>
            <p:spPr bwMode="auto">
              <a:xfrm>
                <a:off x="4939090" y="5270837"/>
                <a:ext cx="107913" cy="0"/>
              </a:xfrm>
              <a:prstGeom prst="line">
                <a:avLst/>
              </a:prstGeom>
              <a:noFill/>
              <a:ln w="6350" algn="ctr">
                <a:solidFill>
                  <a:srgbClr val="5B9BD5"/>
                </a:solidFill>
                <a:miter lim="800000"/>
                <a:headEnd/>
                <a:tailEnd/>
              </a:ln>
              <a:extLst>
                <a:ext uri="{909E8E84-426E-40DD-AFC4-6F175D3DCCD1}">
                  <a14:hiddenFill xmlns:a14="http://schemas.microsoft.com/office/drawing/2010/main">
                    <a:noFill/>
                  </a14:hiddenFill>
                </a:ext>
              </a:extLst>
            </p:spPr>
          </p:cxnSp>
        </p:grpSp>
      </p:grpSp>
      <p:sp>
        <p:nvSpPr>
          <p:cNvPr id="76" name="AutoShape 17">
            <a:extLst>
              <a:ext uri="{FF2B5EF4-FFF2-40B4-BE49-F238E27FC236}">
                <a16:creationId xmlns:a16="http://schemas.microsoft.com/office/drawing/2014/main" id="{1C03E427-EA86-432C-BE7B-25E567FA927C}"/>
              </a:ext>
            </a:extLst>
          </p:cNvPr>
          <p:cNvSpPr>
            <a:spLocks noChangeArrowheads="1"/>
          </p:cNvSpPr>
          <p:nvPr/>
        </p:nvSpPr>
        <p:spPr bwMode="auto">
          <a:xfrm rot="5400000">
            <a:off x="615495" y="3137213"/>
            <a:ext cx="1094424" cy="260186"/>
          </a:xfrm>
          <a:prstGeom prst="rightArrow">
            <a:avLst>
              <a:gd name="adj1" fmla="val 50000"/>
              <a:gd name="adj2" fmla="val 42682"/>
            </a:avLst>
          </a:prstGeom>
          <a:solidFill>
            <a:schemeClr val="accent5">
              <a:lumMod val="60000"/>
              <a:lumOff val="40000"/>
            </a:schemeClr>
          </a:solidFill>
          <a:ln w="9525">
            <a:gradFill flip="none" rotWithShape="1">
              <a:gsLst>
                <a:gs pos="0">
                  <a:srgbClr val="5B9BD5">
                    <a:lumMod val="20000"/>
                    <a:lumOff val="80000"/>
                  </a:srgbClr>
                </a:gs>
                <a:gs pos="100000">
                  <a:srgbClr val="5B9BD5">
                    <a:lumMod val="75000"/>
                  </a:srgbClr>
                </a:gs>
              </a:gsLst>
              <a:lin ang="0" scaled="1"/>
              <a:tileRect/>
            </a:gradFill>
            <a:miter lim="800000"/>
            <a:headEnd/>
            <a:tailEnd/>
          </a:ln>
          <a:effectLst/>
          <a:scene3d>
            <a:camera prst="orthographicFront"/>
            <a:lightRig rig="legacyFlat3" dir="b"/>
          </a:scene3d>
          <a:sp3d extrusionH="82550" prstMaterial="legacyMatte">
            <a:bevelT w="13500" h="13500" prst="angle"/>
            <a:bevelB w="13500" h="13500" prst="angle"/>
            <a:extrusionClr>
              <a:srgbClr val="FFCA61"/>
            </a:extrusionClr>
          </a:sp3d>
        </p:spPr>
        <p:txBody>
          <a:bodyPr anchor="ctr">
            <a:flatTx/>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Rectangle 67" descr="25%">
            <a:extLst>
              <a:ext uri="{FF2B5EF4-FFF2-40B4-BE49-F238E27FC236}">
                <a16:creationId xmlns:a16="http://schemas.microsoft.com/office/drawing/2014/main" id="{8FD8CCF5-D5CA-4A33-84E9-C2EF8A5F77DB}"/>
              </a:ext>
            </a:extLst>
          </p:cNvPr>
          <p:cNvSpPr>
            <a:spLocks noChangeArrowheads="1"/>
          </p:cNvSpPr>
          <p:nvPr/>
        </p:nvSpPr>
        <p:spPr bwMode="auto">
          <a:xfrm>
            <a:off x="872689" y="2790898"/>
            <a:ext cx="608013" cy="681355"/>
          </a:xfrm>
          <a:prstGeom prst="roundRect">
            <a:avLst>
              <a:gd name="adj" fmla="val 9697"/>
            </a:avLst>
          </a:prstGeom>
          <a:solidFill>
            <a:sysClr val="window" lastClr="FFFFFF"/>
          </a:solidFill>
          <a:ln w="3175">
            <a:solidFill>
              <a:srgbClr val="5B9BD5"/>
            </a:solidFill>
          </a:ln>
          <a:effectLst/>
        </p:spPr>
        <p:txBody>
          <a:bodyPr lIns="3600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55575" marR="0" lvl="0" indent="-155575" algn="l" defTabSz="457200" rtl="0" eaLnBrk="1" fontAlgn="auto" latinLnBrk="0" hangingPunct="1">
              <a:lnSpc>
                <a:spcPct val="100000"/>
              </a:lnSpc>
              <a:spcBef>
                <a:spcPts val="0"/>
              </a:spcBef>
              <a:spcAft>
                <a:spcPts val="0"/>
              </a:spcAft>
              <a:buClr>
                <a:prstClr val="black">
                  <a:lumMod val="75000"/>
                  <a:lumOff val="25000"/>
                </a:prstClr>
              </a:buClr>
              <a:buSzTx/>
              <a:buFont typeface="Wingdings" pitchFamily="2" charset="2"/>
              <a:buChar char="l"/>
              <a:tabLst/>
              <a:defRPr/>
            </a:pPr>
            <a:r>
              <a:rPr kumimoji="0" lang="ja-JP" altLang="en-US"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rPr>
              <a:t>入力</a:t>
            </a:r>
            <a:endParaRPr kumimoji="0" lang="en-US" altLang="ja-JP"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endParaRPr>
          </a:p>
          <a:p>
            <a:pPr marL="155575" marR="0" lvl="0" indent="-155575" algn="l" defTabSz="457200" rtl="0" eaLnBrk="1" fontAlgn="auto" latinLnBrk="0" hangingPunct="1">
              <a:lnSpc>
                <a:spcPct val="100000"/>
              </a:lnSpc>
              <a:spcBef>
                <a:spcPts val="0"/>
              </a:spcBef>
              <a:spcAft>
                <a:spcPts val="0"/>
              </a:spcAft>
              <a:buClr>
                <a:prstClr val="black">
                  <a:lumMod val="75000"/>
                  <a:lumOff val="25000"/>
                </a:prstClr>
              </a:buClr>
              <a:buSzTx/>
              <a:buFont typeface="Wingdings" pitchFamily="2" charset="2"/>
              <a:buChar char="l"/>
              <a:tabLst/>
              <a:defRPr/>
            </a:pPr>
            <a:r>
              <a:rPr kumimoji="0" lang="ja-JP" altLang="en-US"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rPr>
              <a:t>伝送</a:t>
            </a:r>
            <a:endParaRPr kumimoji="0" lang="en-US" altLang="ja-JP" sz="1300" b="0" i="0" u="none" strike="noStrike" kern="0" cap="none" spc="0" normalizeH="0" baseline="0" noProof="0" dirty="0">
              <a:ln>
                <a:noFill/>
              </a:ln>
              <a:solidFill>
                <a:srgbClr val="002060"/>
              </a:solidFill>
              <a:effectLst/>
              <a:uLnTx/>
              <a:uFillTx/>
              <a:latin typeface="Meiryo UI" pitchFamily="50" charset="-128"/>
              <a:ea typeface="Meiryo UI" pitchFamily="50" charset="-128"/>
              <a:cs typeface="Meiryo UI" pitchFamily="50" charset="-128"/>
            </a:endParaRPr>
          </a:p>
        </p:txBody>
      </p:sp>
      <p:pic>
        <p:nvPicPr>
          <p:cNvPr id="78" name="図 77">
            <a:extLst>
              <a:ext uri="{FF2B5EF4-FFF2-40B4-BE49-F238E27FC236}">
                <a16:creationId xmlns:a16="http://schemas.microsoft.com/office/drawing/2014/main" id="{FD71333D-38DA-4863-BF3B-6CB7E18D38D5}"/>
              </a:ext>
            </a:extLst>
          </p:cNvPr>
          <p:cNvPicPr>
            <a:picLocks noChangeAspect="1"/>
          </p:cNvPicPr>
          <p:nvPr/>
        </p:nvPicPr>
        <p:blipFill>
          <a:blip r:embed="rId3" cstate="print">
            <a:duotone>
              <a:srgbClr val="A5A5A5">
                <a:shade val="45000"/>
                <a:satMod val="135000"/>
              </a:srgbClr>
              <a:prstClr val="white"/>
            </a:duotone>
            <a:extLst>
              <a:ext uri="{28A0092B-C50C-407E-A947-70E740481C1C}">
                <a14:useLocalDpi xmlns:a14="http://schemas.microsoft.com/office/drawing/2010/main" val="0"/>
              </a:ext>
            </a:extLst>
          </a:blip>
          <a:stretch>
            <a:fillRect/>
          </a:stretch>
        </p:blipFill>
        <p:spPr>
          <a:xfrm>
            <a:off x="922260" y="2200747"/>
            <a:ext cx="498040" cy="498040"/>
          </a:xfrm>
          <a:prstGeom prst="rect">
            <a:avLst/>
          </a:prstGeom>
        </p:spPr>
      </p:pic>
      <p:sp>
        <p:nvSpPr>
          <p:cNvPr id="82" name="右矢印 9">
            <a:extLst>
              <a:ext uri="{FF2B5EF4-FFF2-40B4-BE49-F238E27FC236}">
                <a16:creationId xmlns:a16="http://schemas.microsoft.com/office/drawing/2014/main" id="{CBDFE585-398C-4263-ACB2-709AB20BB45E}"/>
              </a:ext>
            </a:extLst>
          </p:cNvPr>
          <p:cNvSpPr/>
          <p:nvPr/>
        </p:nvSpPr>
        <p:spPr>
          <a:xfrm>
            <a:off x="1644617" y="2557857"/>
            <a:ext cx="1692000" cy="37623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106">
            <a:extLst>
              <a:ext uri="{FF2B5EF4-FFF2-40B4-BE49-F238E27FC236}">
                <a16:creationId xmlns:a16="http://schemas.microsoft.com/office/drawing/2014/main" id="{09C37153-ADA8-4787-AA68-CA2BBA0DC2E2}"/>
              </a:ext>
            </a:extLst>
          </p:cNvPr>
          <p:cNvSpPr txBox="1"/>
          <p:nvPr/>
        </p:nvSpPr>
        <p:spPr>
          <a:xfrm>
            <a:off x="1882157" y="2358299"/>
            <a:ext cx="1159204" cy="640548"/>
          </a:xfrm>
          <a:prstGeom prst="ellipse">
            <a:avLst/>
          </a:prstGeom>
          <a:solidFill>
            <a:schemeClr val="accent5">
              <a:lumMod val="60000"/>
              <a:lumOff val="40000"/>
            </a:schemeClr>
          </a:solidFill>
          <a:ln w="6350">
            <a:noFill/>
            <a:prstDash val="solid"/>
          </a:ln>
          <a:effectLst/>
        </p:spPr>
        <p:txBody>
          <a:bodyPr lIns="0" tIns="36000" rIns="0" b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オンラインで手続きを伝送</a:t>
            </a:r>
            <a:endParaRPr kumimoji="0" lang="en-US" altLang="ja-JP"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a:extLst>
              <a:ext uri="{FF2B5EF4-FFF2-40B4-BE49-F238E27FC236}">
                <a16:creationId xmlns:a16="http://schemas.microsoft.com/office/drawing/2014/main" id="{6573FA72-1092-45EF-B8DB-5370BB6007A4}"/>
              </a:ext>
            </a:extLst>
          </p:cNvPr>
          <p:cNvSpPr txBox="1"/>
          <p:nvPr/>
        </p:nvSpPr>
        <p:spPr>
          <a:xfrm>
            <a:off x="4185373" y="2211643"/>
            <a:ext cx="1403754" cy="279217"/>
          </a:xfrm>
          <a:prstGeom prst="wedgeRectCallout">
            <a:avLst>
              <a:gd name="adj1" fmla="val -9522"/>
              <a:gd name="adj2" fmla="val 91477"/>
            </a:avLst>
          </a:prstGeom>
          <a:solidFill>
            <a:schemeClr val="accent6">
              <a:lumMod val="75000"/>
            </a:schemeClr>
          </a:solidFill>
          <a:ln/>
          <a:effectLst/>
        </p:spPr>
        <p:style>
          <a:lnRef idx="0">
            <a:schemeClr val="accent5"/>
          </a:lnRef>
          <a:fillRef idx="3">
            <a:schemeClr val="accent5"/>
          </a:fillRef>
          <a:effectRef idx="3">
            <a:schemeClr val="accent5"/>
          </a:effectRef>
          <a:fontRef idx="minor">
            <a:schemeClr val="lt1"/>
          </a:fontRef>
        </p:style>
        <p:txBody>
          <a:bodyPr lIns="36000" tIns="0" rIns="36000" bIns="0" anchor="ct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事業所の手続き内容を確認して</a:t>
            </a:r>
          </a:p>
        </p:txBody>
      </p:sp>
      <p:sp>
        <p:nvSpPr>
          <p:cNvPr id="87" name="テキスト ボックス 86">
            <a:extLst>
              <a:ext uri="{FF2B5EF4-FFF2-40B4-BE49-F238E27FC236}">
                <a16:creationId xmlns:a16="http://schemas.microsoft.com/office/drawing/2014/main" id="{D3D2DC5F-862B-41F9-AF06-20AD0F1D1A39}"/>
              </a:ext>
            </a:extLst>
          </p:cNvPr>
          <p:cNvSpPr txBox="1"/>
          <p:nvPr/>
        </p:nvSpPr>
        <p:spPr>
          <a:xfrm>
            <a:off x="628650" y="4636618"/>
            <a:ext cx="4497532" cy="452767"/>
          </a:xfrm>
          <a:prstGeom prst="wedgeRectCallout">
            <a:avLst>
              <a:gd name="adj1" fmla="val 20843"/>
              <a:gd name="adj2" fmla="val -107937"/>
            </a:avLst>
          </a:prstGeom>
          <a:solidFill>
            <a:schemeClr val="accent6">
              <a:lumMod val="75000"/>
            </a:schemeClr>
          </a:solidFill>
          <a:ln/>
          <a:effectLst/>
        </p:spPr>
        <p:style>
          <a:lnRef idx="0">
            <a:schemeClr val="accent5"/>
          </a:lnRef>
          <a:fillRef idx="3">
            <a:schemeClr val="accent5"/>
          </a:fillRef>
          <a:effectRef idx="3">
            <a:schemeClr val="accent5"/>
          </a:effectRef>
          <a:fontRef idx="minor">
            <a:schemeClr val="lt1"/>
          </a:fontRef>
        </p:style>
        <p:txBody>
          <a:bodyPr anchor="ctr"/>
          <a:lstStyle/>
          <a:p>
            <a:pPr marL="171450" marR="0" lvl="0" indent="-171450" algn="l" defTabSz="457200" rtl="0" eaLnBrk="1" fontAlgn="auto" latinLnBrk="0" hangingPunct="1">
              <a:lnSpc>
                <a:spcPts val="1600"/>
              </a:lnSpc>
              <a:spcBef>
                <a:spcPts val="0"/>
              </a:spcBef>
              <a:spcAft>
                <a:spcPts val="0"/>
              </a:spcAft>
              <a:buClrTx/>
              <a:buSzTx/>
              <a:buFont typeface="Wingdings" panose="05000000000000000000" pitchFamily="2" charset="2"/>
              <a:buChar char="l"/>
              <a:tabLst/>
              <a:defRPr/>
            </a:pPr>
            <a:endParaRPr kumimoji="0"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p:cNvSpPr txBox="1"/>
          <p:nvPr/>
        </p:nvSpPr>
        <p:spPr>
          <a:xfrm>
            <a:off x="586845" y="4648518"/>
            <a:ext cx="4497532" cy="452767"/>
          </a:xfrm>
          <a:prstGeom prst="wedgeRectCallout">
            <a:avLst>
              <a:gd name="adj1" fmla="val -39046"/>
              <a:gd name="adj2" fmla="val -114522"/>
            </a:avLst>
          </a:prstGeom>
          <a:solidFill>
            <a:schemeClr val="accent6">
              <a:lumMod val="75000"/>
            </a:schemeClr>
          </a:solidFill>
          <a:ln/>
          <a:effectLst/>
        </p:spPr>
        <p:style>
          <a:lnRef idx="0">
            <a:schemeClr val="accent5"/>
          </a:lnRef>
          <a:fillRef idx="3">
            <a:schemeClr val="accent5"/>
          </a:fillRef>
          <a:effectRef idx="3">
            <a:schemeClr val="accent5"/>
          </a:effectRef>
          <a:fontRef idx="minor">
            <a:schemeClr val="lt1"/>
          </a:fontRef>
        </p:style>
        <p:txBody>
          <a:bodyPr anchor="ctr"/>
          <a:lstStyle/>
          <a:p>
            <a:pPr marL="171450" marR="0" lvl="0" indent="-171450" algn="l" defTabSz="457200" rtl="0" eaLnBrk="1" fontAlgn="auto" latinLnBrk="0" hangingPunct="1">
              <a:lnSpc>
                <a:spcPts val="1600"/>
              </a:lnSpc>
              <a:spcBef>
                <a:spcPts val="0"/>
              </a:spcBef>
              <a:spcAft>
                <a:spcPts val="0"/>
              </a:spcAft>
              <a:buClrTx/>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加入者データを１件ごと入力することも、複数のデータを一括して入力（データアップロード）することも可能</a:t>
            </a:r>
          </a:p>
        </p:txBody>
      </p:sp>
      <p:sp>
        <p:nvSpPr>
          <p:cNvPr id="91" name="コンテンツ プレースホルダー 3">
            <a:extLst>
              <a:ext uri="{FF2B5EF4-FFF2-40B4-BE49-F238E27FC236}">
                <a16:creationId xmlns:a16="http://schemas.microsoft.com/office/drawing/2014/main" id="{084C5202-3C40-487C-8233-202B4BEA0E8F}"/>
              </a:ext>
            </a:extLst>
          </p:cNvPr>
          <p:cNvSpPr txBox="1">
            <a:spLocks/>
          </p:cNvSpPr>
          <p:nvPr/>
        </p:nvSpPr>
        <p:spPr bwMode="auto">
          <a:xfrm>
            <a:off x="504824" y="5189293"/>
            <a:ext cx="9027729" cy="1514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85750" indent="-285750" defTabSz="74295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1pPr>
            <a:lvl2pPr marL="557213" indent="-185738" defTabSz="742950">
              <a:spcBef>
                <a:spcPct val="20000"/>
              </a:spcBef>
              <a:buChar char="–"/>
              <a:defRPr kumimoji="1">
                <a:solidFill>
                  <a:schemeClr val="tx1"/>
                </a:solidFill>
                <a:latin typeface="Arial" panose="020B0604020202020204" pitchFamily="34" charset="0"/>
                <a:ea typeface="ＭＳ Ｐゴシック" panose="020B0600070205080204" pitchFamily="50" charset="-128"/>
              </a:defRPr>
            </a:lvl2pPr>
            <a:lvl3pPr marL="928688" indent="-185738" defTabSz="742950">
              <a:spcBef>
                <a:spcPct val="20000"/>
              </a:spcBef>
              <a:buChar char="•"/>
              <a:defRPr kumimoji="1" sz="1600">
                <a:solidFill>
                  <a:schemeClr val="tx1"/>
                </a:solidFill>
                <a:latin typeface="Arial" panose="020B0604020202020204" pitchFamily="34" charset="0"/>
                <a:ea typeface="ＭＳ Ｐゴシック" panose="020B0600070205080204" pitchFamily="50" charset="-128"/>
              </a:defRPr>
            </a:lvl3pPr>
            <a:lvl4pPr marL="1300163"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4pPr>
            <a:lvl5pPr marL="1671638"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5pPr>
            <a:lvl6pPr marL="21288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6pPr>
            <a:lvl7pPr marL="25860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7pPr>
            <a:lvl8pPr marL="30432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8pPr>
            <a:lvl9pPr marL="35004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9pPr>
          </a:lstStyle>
          <a:p>
            <a:pPr marL="0" marR="0" lvl="0" indent="0" algn="l" defTabSz="742950" rtl="0" eaLnBrk="1" fontAlgn="auto" latinLnBrk="0" hangingPunct="1">
              <a:lnSpc>
                <a:spcPct val="100000"/>
              </a:lnSpc>
              <a:spcBef>
                <a:spcPts val="300"/>
              </a:spcBef>
              <a:spcAft>
                <a:spcPts val="0"/>
              </a:spcAft>
              <a:buClr>
                <a:srgbClr val="009F8C"/>
              </a:buClr>
              <a:buSzTx/>
              <a:buFontTx/>
              <a:buNone/>
              <a:tabLst/>
              <a:defRPr/>
            </a:pPr>
            <a:r>
              <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■事業所</a:t>
            </a:r>
            <a:endParaRPr kumimoji="1" lang="en-US" altLang="ja-JP"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300"/>
              </a:spcBef>
              <a:spcAft>
                <a:spcPts val="0"/>
              </a:spcAft>
              <a:buClr>
                <a:srgbClr val="009F8C"/>
              </a:buClr>
              <a:buSzTx/>
              <a:buFontTx/>
              <a:buNone/>
              <a:tabLst/>
              <a:defRPr/>
            </a:pPr>
            <a:r>
              <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　　担当者の事務が、書類の記入からオンラインサービス上でのデータ入力に！　郵送不要！</a:t>
            </a:r>
            <a:endParaRPr kumimoji="1" lang="en-US" altLang="ja-JP"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300"/>
              </a:spcBef>
              <a:spcAft>
                <a:spcPts val="0"/>
              </a:spcAft>
              <a:buClr>
                <a:srgbClr val="009F8C"/>
              </a:buClr>
              <a:buSzTx/>
              <a:buFontTx/>
              <a:buNone/>
              <a:tabLst/>
              <a:defRPr/>
            </a:pPr>
            <a:r>
              <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　　結果確認もオンラインで！　　</a:t>
            </a:r>
            <a:r>
              <a:rPr kumimoji="1" lang="ja-JP" altLang="en-US" sz="12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　</a:t>
            </a:r>
            <a:r>
              <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　　　　　　　　　　　　　　　　　　　　　　　　　　　　　　　　　　　　　　　　　　　</a:t>
            </a:r>
            <a:endParaRPr kumimoji="1" lang="en-US" altLang="ja-JP"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300"/>
              </a:spcBef>
              <a:spcAft>
                <a:spcPts val="0"/>
              </a:spcAft>
              <a:buClr>
                <a:srgbClr val="009F8C"/>
              </a:buClr>
              <a:buSzTx/>
              <a:buFontTx/>
              <a:buNone/>
              <a:tabLst/>
              <a:defRPr/>
            </a:pPr>
            <a:r>
              <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■基金</a:t>
            </a:r>
            <a:endParaRPr kumimoji="1" lang="en-US" altLang="ja-JP"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300"/>
              </a:spcBef>
              <a:spcAft>
                <a:spcPts val="0"/>
              </a:spcAft>
              <a:buClr>
                <a:srgbClr val="009F8C"/>
              </a:buClr>
              <a:buSzTx/>
              <a:buFontTx/>
              <a:buNone/>
              <a:tabLst/>
              <a:defRPr/>
            </a:pPr>
            <a:r>
              <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　　オンラインサービス上での承認体制の構築！郵送不要！結果確認もオンラインで！</a:t>
            </a:r>
            <a:endParaRPr kumimoji="1" lang="en-US" altLang="ja-JP"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300"/>
              </a:spcBef>
              <a:spcAft>
                <a:spcPts val="0"/>
              </a:spcAft>
              <a:buClr>
                <a:srgbClr val="009F8C"/>
              </a:buClr>
              <a:buSzTx/>
              <a:buFontTx/>
              <a:buNone/>
              <a:tabLst/>
              <a:defRPr/>
            </a:pPr>
            <a:r>
              <a:rPr lang="ja-JP" altLang="en-US" sz="1400" b="1" dirty="0">
                <a:solidFill>
                  <a:srgbClr val="002060"/>
                </a:solidFill>
                <a:latin typeface="Meiryo UI" panose="020B0604030504040204" pitchFamily="50" charset="-128"/>
                <a:ea typeface="Meiryo UI" panose="020B0604030504040204" pitchFamily="50" charset="-128"/>
              </a:rPr>
              <a:t>　　</a:t>
            </a:r>
            <a:r>
              <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エラーの際に事業所あて案件の差し戻しも可能！</a:t>
            </a:r>
            <a:endParaRPr kumimoji="1" lang="en-US" altLang="ja-JP"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79" name="スライド番号プレースホルダー 78">
            <a:extLst>
              <a:ext uri="{FF2B5EF4-FFF2-40B4-BE49-F238E27FC236}">
                <a16:creationId xmlns:a16="http://schemas.microsoft.com/office/drawing/2014/main" id="{683C71DB-978F-4C66-85E9-C7A553B7B9B6}"/>
              </a:ext>
            </a:extLst>
          </p:cNvPr>
          <p:cNvSpPr>
            <a:spLocks noGrp="1"/>
          </p:cNvSpPr>
          <p:nvPr>
            <p:ph type="sldNum" sz="quarter" idx="12"/>
          </p:nvPr>
        </p:nvSpPr>
        <p:spPr>
          <a:xfrm>
            <a:off x="7669409" y="6470933"/>
            <a:ext cx="222885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AA20934-601D-4873-BB21-57E0EF4BED53}"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pic>
        <p:nvPicPr>
          <p:cNvPr id="80" name="図 79">
            <a:extLst>
              <a:ext uri="{FF2B5EF4-FFF2-40B4-BE49-F238E27FC236}">
                <a16:creationId xmlns:a16="http://schemas.microsoft.com/office/drawing/2014/main" id="{1064ADC3-0EDF-4651-A29B-3B5067C69CB7}"/>
              </a:ext>
            </a:extLst>
          </p:cNvPr>
          <p:cNvPicPr>
            <a:picLocks noChangeAspect="1"/>
          </p:cNvPicPr>
          <p:nvPr/>
        </p:nvPicPr>
        <p:blipFill>
          <a:blip r:embed="rId3" cstate="print">
            <a:duotone>
              <a:srgbClr val="A5A5A5">
                <a:shade val="45000"/>
                <a:satMod val="135000"/>
              </a:srgbClr>
              <a:prstClr val="white"/>
            </a:duotone>
            <a:extLst>
              <a:ext uri="{28A0092B-C50C-407E-A947-70E740481C1C}">
                <a14:useLocalDpi xmlns:a14="http://schemas.microsoft.com/office/drawing/2010/main" val="0"/>
              </a:ext>
            </a:extLst>
          </a:blip>
          <a:stretch>
            <a:fillRect/>
          </a:stretch>
        </p:blipFill>
        <p:spPr>
          <a:xfrm>
            <a:off x="8237731" y="2293675"/>
            <a:ext cx="498040" cy="498040"/>
          </a:xfrm>
          <a:prstGeom prst="rect">
            <a:avLst/>
          </a:prstGeom>
        </p:spPr>
      </p:pic>
      <p:sp>
        <p:nvSpPr>
          <p:cNvPr id="86" name="右矢印 7">
            <a:extLst>
              <a:ext uri="{FF2B5EF4-FFF2-40B4-BE49-F238E27FC236}">
                <a16:creationId xmlns:a16="http://schemas.microsoft.com/office/drawing/2014/main" id="{98E785B3-C794-4C53-8D1A-68A1C7980E34}"/>
              </a:ext>
            </a:extLst>
          </p:cNvPr>
          <p:cNvSpPr/>
          <p:nvPr/>
        </p:nvSpPr>
        <p:spPr>
          <a:xfrm flipH="1">
            <a:off x="1577128" y="3275680"/>
            <a:ext cx="1672431" cy="363528"/>
          </a:xfrm>
          <a:prstGeom prst="rightArrow">
            <a:avLst>
              <a:gd name="adj1" fmla="val 55011"/>
              <a:gd name="adj2" fmla="val 50000"/>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テキスト ボックス 106">
            <a:extLst>
              <a:ext uri="{FF2B5EF4-FFF2-40B4-BE49-F238E27FC236}">
                <a16:creationId xmlns:a16="http://schemas.microsoft.com/office/drawing/2014/main" id="{0402F3C0-435A-41E3-9BA0-3DEDDB656A01}"/>
              </a:ext>
            </a:extLst>
          </p:cNvPr>
          <p:cNvSpPr txBox="1"/>
          <p:nvPr/>
        </p:nvSpPr>
        <p:spPr>
          <a:xfrm>
            <a:off x="1882777" y="3185395"/>
            <a:ext cx="1238247" cy="597727"/>
          </a:xfrm>
          <a:prstGeom prst="ellipse">
            <a:avLst/>
          </a:prstGeom>
          <a:solidFill>
            <a:schemeClr val="accent5">
              <a:lumMod val="60000"/>
              <a:lumOff val="40000"/>
            </a:schemeClr>
          </a:solidFill>
          <a:ln w="6350">
            <a:noFill/>
            <a:prstDash val="solid"/>
          </a:ln>
          <a:effectLst/>
        </p:spPr>
        <p:txBody>
          <a:bodyPr lIns="0" tIns="36000" rIns="0" bIns="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オンラインで結果確認</a:t>
            </a:r>
            <a:endParaRPr kumimoji="0" lang="en-US" altLang="ja-JP"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左右矢印 41">
            <a:extLst>
              <a:ext uri="{FF2B5EF4-FFF2-40B4-BE49-F238E27FC236}">
                <a16:creationId xmlns:a16="http://schemas.microsoft.com/office/drawing/2014/main" id="{73E0B69B-17D5-4FC1-8D38-FC32B80928EF}"/>
              </a:ext>
            </a:extLst>
          </p:cNvPr>
          <p:cNvSpPr/>
          <p:nvPr/>
        </p:nvSpPr>
        <p:spPr>
          <a:xfrm flipH="1">
            <a:off x="1550552" y="3904926"/>
            <a:ext cx="1783054" cy="363528"/>
          </a:xfrm>
          <a:prstGeom prst="lef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テキスト ボックス 106">
            <a:extLst>
              <a:ext uri="{FF2B5EF4-FFF2-40B4-BE49-F238E27FC236}">
                <a16:creationId xmlns:a16="http://schemas.microsoft.com/office/drawing/2014/main" id="{72E0BF03-ECF7-4143-8A1E-BD6AA49996C7}"/>
              </a:ext>
            </a:extLst>
          </p:cNvPr>
          <p:cNvSpPr txBox="1"/>
          <p:nvPr/>
        </p:nvSpPr>
        <p:spPr>
          <a:xfrm>
            <a:off x="1950536" y="3847901"/>
            <a:ext cx="1128713" cy="496888"/>
          </a:xfrm>
          <a:prstGeom prst="ellipse">
            <a:avLst/>
          </a:prstGeom>
          <a:solidFill>
            <a:srgbClr val="00CCFF"/>
          </a:solidFill>
          <a:ln w="6350">
            <a:noFill/>
            <a:prstDash val="solid"/>
          </a:ln>
          <a:effectLst/>
        </p:spPr>
        <p:txBody>
          <a:bodyPr lIns="0" tIns="36000" rIns="0" bIns="0" anchor="ct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エラー解消</a:t>
            </a:r>
            <a:endParaRPr kumimoji="0" lang="en-US" altLang="ja-JP" sz="14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FC056022-5DCF-43AC-A961-BC15B0001791}"/>
              </a:ext>
            </a:extLst>
          </p:cNvPr>
          <p:cNvSpPr txBox="1"/>
          <p:nvPr/>
        </p:nvSpPr>
        <p:spPr>
          <a:xfrm>
            <a:off x="7976192" y="232685"/>
            <a:ext cx="3697389" cy="500137"/>
          </a:xfrm>
          <a:prstGeom prst="rect">
            <a:avLst/>
          </a:prstGeom>
          <a:noFill/>
        </p:spPr>
        <p:txBody>
          <a:bodyPr wrap="square" rtlCol="0">
            <a:spAutoFit/>
          </a:bodyPr>
          <a:lstStyle/>
          <a:p>
            <a:pPr marL="0" marR="0" lvl="0" indent="0" algn="l" defTabSz="742950" rtl="0" eaLnBrk="1" fontAlgn="auto" latinLnBrk="0" hangingPunct="1">
              <a:lnSpc>
                <a:spcPct val="100000"/>
              </a:lnSpc>
              <a:spcBef>
                <a:spcPts val="300"/>
              </a:spcBef>
              <a:spcAft>
                <a:spcPts val="0"/>
              </a:spcAft>
              <a:buClr>
                <a:srgbClr val="009F8C"/>
              </a:buClr>
              <a:buSzTx/>
              <a:buFontTx/>
              <a:buNone/>
              <a:tabLst/>
              <a:defRPr/>
            </a:pPr>
            <a:r>
              <a:rPr kumimoji="1" lang="en-US" altLang="ja-JP"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オンラインのお手続き</a:t>
            </a:r>
            <a:endParaRPr kumimoji="1" lang="en-US" altLang="ja-JP"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300"/>
              </a:spcBef>
              <a:spcAft>
                <a:spcPts val="0"/>
              </a:spcAft>
              <a:buClr>
                <a:srgbClr val="009F8C"/>
              </a:buClr>
              <a:buSzTx/>
              <a:buFontTx/>
              <a:buNone/>
              <a:tabLst/>
              <a:defRPr/>
            </a:pPr>
            <a:r>
              <a:rPr kumimoji="1" lang="ja-JP" altLang="en-US"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　　開始は</a:t>
            </a:r>
            <a:r>
              <a:rPr lang="en-US" altLang="ja-JP" sz="1200" dirty="0">
                <a:solidFill>
                  <a:srgbClr val="002060"/>
                </a:solidFill>
                <a:latin typeface="Meiryo UI" panose="020B0604030504040204" pitchFamily="50" charset="-128"/>
                <a:ea typeface="Meiryo UI" panose="020B0604030504040204" pitchFamily="50" charset="-128"/>
              </a:rPr>
              <a:t>1</a:t>
            </a:r>
            <a:r>
              <a:rPr lang="ja-JP" altLang="en-US" sz="1200" dirty="0">
                <a:solidFill>
                  <a:srgbClr val="002060"/>
                </a:solidFill>
                <a:latin typeface="Meiryo UI" panose="020B0604030504040204" pitchFamily="50" charset="-128"/>
                <a:ea typeface="Meiryo UI" panose="020B0604030504040204" pitchFamily="50" charset="-128"/>
              </a:rPr>
              <a:t>月末です。</a:t>
            </a:r>
            <a:endParaRPr kumimoji="1" lang="en-US" altLang="ja-JP" sz="12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957541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吹き出し: 四角形 3">
            <a:extLst>
              <a:ext uri="{FF2B5EF4-FFF2-40B4-BE49-F238E27FC236}">
                <a16:creationId xmlns:a16="http://schemas.microsoft.com/office/drawing/2014/main" id="{C1410D64-F78D-4BE8-AB9C-213A36393F43}"/>
              </a:ext>
            </a:extLst>
          </p:cNvPr>
          <p:cNvSpPr/>
          <p:nvPr/>
        </p:nvSpPr>
        <p:spPr>
          <a:xfrm>
            <a:off x="5727466" y="1250636"/>
            <a:ext cx="3561561" cy="3213244"/>
          </a:xfrm>
          <a:prstGeom prst="wedgeRectCallout">
            <a:avLst>
              <a:gd name="adj1" fmla="val -65785"/>
              <a:gd name="adj2" fmla="val -41551"/>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p>
        </p:txBody>
      </p:sp>
      <p:graphicFrame>
        <p:nvGraphicFramePr>
          <p:cNvPr id="5" name="表 4">
            <a:extLst>
              <a:ext uri="{FF2B5EF4-FFF2-40B4-BE49-F238E27FC236}">
                <a16:creationId xmlns:a16="http://schemas.microsoft.com/office/drawing/2014/main" id="{670BC24B-E2BE-4575-8730-345A237C1114}"/>
              </a:ext>
            </a:extLst>
          </p:cNvPr>
          <p:cNvGraphicFramePr>
            <a:graphicFrameLocks noGrp="1"/>
          </p:cNvGraphicFramePr>
          <p:nvPr>
            <p:extLst>
              <p:ext uri="{D42A27DB-BD31-4B8C-83A1-F6EECF244321}">
                <p14:modId xmlns:p14="http://schemas.microsoft.com/office/powerpoint/2010/main" val="1411642706"/>
              </p:ext>
            </p:extLst>
          </p:nvPr>
        </p:nvGraphicFramePr>
        <p:xfrm>
          <a:off x="507307" y="1228714"/>
          <a:ext cx="4709643" cy="5292002"/>
        </p:xfrm>
        <a:graphic>
          <a:graphicData uri="http://schemas.openxmlformats.org/drawingml/2006/table">
            <a:tbl>
              <a:tblPr/>
              <a:tblGrid>
                <a:gridCol w="2982119">
                  <a:extLst>
                    <a:ext uri="{9D8B030D-6E8A-4147-A177-3AD203B41FA5}">
                      <a16:colId xmlns:a16="http://schemas.microsoft.com/office/drawing/2014/main" val="2748037153"/>
                    </a:ext>
                  </a:extLst>
                </a:gridCol>
                <a:gridCol w="1727524">
                  <a:extLst>
                    <a:ext uri="{9D8B030D-6E8A-4147-A177-3AD203B41FA5}">
                      <a16:colId xmlns:a16="http://schemas.microsoft.com/office/drawing/2014/main" val="2624966061"/>
                    </a:ext>
                  </a:extLst>
                </a:gridCol>
              </a:tblGrid>
              <a:tr h="380135">
                <a:tc>
                  <a:txBody>
                    <a:bodyPr/>
                    <a:lstStyle/>
                    <a:p>
                      <a:pPr algn="ctr"/>
                      <a:r>
                        <a:rPr kumimoji="1" lang="ja-JP" altLang="en-US" sz="1800" b="1" dirty="0">
                          <a:latin typeface="Meiryo UI" panose="020B0604030504040204" pitchFamily="50" charset="-128"/>
                          <a:ea typeface="Meiryo UI" panose="020B0604030504040204" pitchFamily="50" charset="-128"/>
                        </a:rPr>
                        <a:t>お手続きの種類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事業所</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7726902"/>
                  </a:ext>
                </a:extLst>
              </a:tr>
              <a:tr h="365907">
                <a:tc>
                  <a:txBody>
                    <a:bodyPr/>
                    <a:lstStyle/>
                    <a:p>
                      <a:pPr algn="l" fontAlgn="ctr"/>
                      <a:r>
                        <a:rPr lang="ja-JP" altLang="en-US" sz="1400" b="1" i="0" u="none" strike="noStrike" dirty="0">
                          <a:solidFill>
                            <a:srgbClr val="FF0000"/>
                          </a:solidFill>
                          <a:effectLst/>
                          <a:latin typeface="Meiryo UI" panose="020B0604030504040204" pitchFamily="50" charset="-128"/>
                          <a:ea typeface="Meiryo UI" panose="020B0604030504040204" pitchFamily="50" charset="-128"/>
                        </a:rPr>
                        <a:t>■追加加入のお手続き</a:t>
                      </a:r>
                      <a:endParaRPr lang="en-US" altLang="ja-JP" sz="1400" b="1" i="0" u="none" strike="noStrike" dirty="0">
                        <a:solidFill>
                          <a:srgbClr val="FF0000"/>
                        </a:solidFill>
                        <a:effectLst/>
                        <a:latin typeface="Meiryo UI" panose="020B0604030504040204" pitchFamily="50" charset="-128"/>
                        <a:ea typeface="Meiryo UI" panose="020B0604030504040204" pitchFamily="50" charset="-128"/>
                      </a:endParaRP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3035168"/>
                  </a:ext>
                </a:extLst>
              </a:tr>
              <a:tr h="36590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1" i="0" u="none" strike="noStrike" dirty="0">
                          <a:solidFill>
                            <a:srgbClr val="FF0000"/>
                          </a:solidFill>
                          <a:effectLst/>
                          <a:latin typeface="Meiryo UI" panose="020B0604030504040204" pitchFamily="50" charset="-128"/>
                          <a:ea typeface="Meiryo UI" panose="020B0604030504040204" pitchFamily="50" charset="-128"/>
                        </a:rPr>
                        <a:t>■給与更新のお手続き</a:t>
                      </a:r>
                      <a:endParaRPr lang="en-US" altLang="ja-JP" sz="1400" b="1" i="0" u="none" strike="noStrike" dirty="0">
                        <a:solidFill>
                          <a:srgbClr val="FF0000"/>
                        </a:solidFill>
                        <a:effectLst/>
                        <a:latin typeface="Meiryo UI" panose="020B0604030504040204" pitchFamily="50" charset="-128"/>
                        <a:ea typeface="Meiryo UI" panose="020B0604030504040204" pitchFamily="50" charset="-128"/>
                      </a:endParaRP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958560"/>
                  </a:ext>
                </a:extLst>
              </a:tr>
              <a:tr h="36590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1" i="0" u="none" strike="noStrike" dirty="0">
                          <a:solidFill>
                            <a:srgbClr val="FF0000"/>
                          </a:solidFill>
                          <a:effectLst/>
                          <a:latin typeface="Meiryo UI" panose="020B0604030504040204" pitchFamily="50" charset="-128"/>
                          <a:ea typeface="Meiryo UI" panose="020B0604030504040204" pitchFamily="50" charset="-128"/>
                        </a:rPr>
                        <a:t>■資格喪失のお手続き</a:t>
                      </a:r>
                      <a:endParaRPr lang="en-US" altLang="ja-JP" sz="1400" b="1" i="0" u="none" strike="noStrike" dirty="0">
                        <a:solidFill>
                          <a:srgbClr val="FF0000"/>
                        </a:solidFill>
                        <a:effectLst/>
                        <a:latin typeface="Meiryo UI" panose="020B0604030504040204" pitchFamily="50" charset="-128"/>
                        <a:ea typeface="Meiryo UI" panose="020B0604030504040204" pitchFamily="50" charset="-128"/>
                      </a:endParaRP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1062386"/>
                  </a:ext>
                </a:extLst>
              </a:tr>
              <a:tr h="36590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1" i="0" u="none" strike="noStrike" dirty="0">
                          <a:solidFill>
                            <a:srgbClr val="FF0000"/>
                          </a:solidFill>
                          <a:effectLst/>
                          <a:latin typeface="Meiryo UI" panose="020B0604030504040204" pitchFamily="50" charset="-128"/>
                          <a:ea typeface="Meiryo UI" panose="020B0604030504040204" pitchFamily="50" charset="-128"/>
                        </a:rPr>
                        <a:t>■加入者項目変更のお手続き</a:t>
                      </a:r>
                      <a:endParaRPr lang="en-US" altLang="ja-JP" sz="1400" b="1" i="0" u="none" strike="noStrike" dirty="0">
                        <a:solidFill>
                          <a:srgbClr val="FF0000"/>
                        </a:solidFill>
                        <a:effectLst/>
                        <a:latin typeface="Meiryo UI" panose="020B0604030504040204" pitchFamily="50" charset="-128"/>
                        <a:ea typeface="Meiryo UI" panose="020B0604030504040204" pitchFamily="50" charset="-128"/>
                      </a:endParaRP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4175475"/>
                  </a:ext>
                </a:extLst>
              </a:tr>
              <a:tr h="365907">
                <a:tc>
                  <a:txBody>
                    <a:bodyPr/>
                    <a:lstStyle/>
                    <a:p>
                      <a:pPr algn="l"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■掛金のお手続き</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48135"/>
                  </a:ext>
                </a:extLst>
              </a:tr>
              <a:tr h="365907">
                <a:tc>
                  <a:txBody>
                    <a:bodyPr/>
                    <a:lstStyle/>
                    <a:p>
                      <a:pPr algn="l"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■給付のお手続き</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ー　</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569687"/>
                  </a:ext>
                </a:extLst>
              </a:tr>
              <a:tr h="365907">
                <a:tc>
                  <a:txBody>
                    <a:bodyPr/>
                    <a:lstStyle/>
                    <a:p>
                      <a:pPr algn="l"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■受給権者のお手続き</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ー　</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952301"/>
                  </a:ext>
                </a:extLst>
              </a:tr>
              <a:tr h="365907">
                <a:tc>
                  <a:txBody>
                    <a:bodyPr/>
                    <a:lstStyle/>
                    <a:p>
                      <a:pPr algn="l"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■帳票作成のお手続き</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ー　</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722856"/>
                  </a:ext>
                </a:extLst>
              </a:tr>
              <a:tr h="771901">
                <a:tc>
                  <a:txBody>
                    <a:bodyPr/>
                    <a:lstStyle/>
                    <a:p>
                      <a:pPr algn="l" fontAlgn="ctr"/>
                      <a:r>
                        <a:rPr lang="ja-JP" altLang="en-US" sz="1400" b="1" i="0" u="none" strike="noStrike" dirty="0">
                          <a:solidFill>
                            <a:srgbClr val="FF0000"/>
                          </a:solidFill>
                          <a:effectLst/>
                          <a:latin typeface="Meiryo UI" panose="020B0604030504040204" pitchFamily="50" charset="-128"/>
                          <a:ea typeface="Meiryo UI" panose="020B0604030504040204" pitchFamily="50" charset="-128"/>
                        </a:rPr>
                        <a:t>■照会のお手続き</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　△</a:t>
                      </a:r>
                      <a:endParaRPr lang="en-US" altLang="ja-JP" sz="1400" b="0" i="0" u="none" strike="noStrike" dirty="0">
                        <a:solidFill>
                          <a:srgbClr val="FF0000"/>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rgbClr val="FF0000"/>
                          </a:solidFill>
                          <a:effectLst/>
                          <a:latin typeface="Meiryo UI" panose="020B0604030504040204" pitchFamily="50" charset="-128"/>
                          <a:ea typeface="Meiryo UI" panose="020B0604030504040204" pitchFamily="50" charset="-128"/>
                        </a:rPr>
                        <a:t>　加入者基本項目照会</a:t>
                      </a:r>
                      <a:endParaRPr lang="en-US" altLang="ja-JP" sz="1200" b="0" i="0" u="none" strike="noStrike" dirty="0">
                        <a:solidFill>
                          <a:srgbClr val="FF0000"/>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rgbClr val="FF0000"/>
                          </a:solidFill>
                          <a:effectLst/>
                          <a:latin typeface="Meiryo UI" panose="020B0604030504040204" pitchFamily="50" charset="-128"/>
                          <a:ea typeface="Meiryo UI" panose="020B0604030504040204" pitchFamily="50" charset="-128"/>
                        </a:rPr>
                        <a:t>のみ可能</a:t>
                      </a:r>
                    </a:p>
                  </a:txBody>
                  <a:tcPr marL="4307" marR="4307" marT="430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299934"/>
                  </a:ext>
                </a:extLst>
              </a:tr>
              <a:tr h="606355">
                <a:tc>
                  <a:txBody>
                    <a:bodyPr/>
                    <a:lstStyle/>
                    <a:p>
                      <a:pPr algn="l"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■シミュレーションのお手続き</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仮想個人勘定残高算定用</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シミュレーションなど</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ー　</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4997201"/>
                  </a:ext>
                </a:extLst>
              </a:tr>
              <a:tr h="606355">
                <a:tc>
                  <a:txBody>
                    <a:bodyPr/>
                    <a:lstStyle/>
                    <a:p>
                      <a:pPr algn="l" fontAlgn="ctr"/>
                      <a:r>
                        <a:rPr lang="ja-JP" altLang="en-US" sz="1400" b="1" i="0" u="none" strike="noStrike" dirty="0">
                          <a:solidFill>
                            <a:srgbClr val="FF0000"/>
                          </a:solidFill>
                          <a:effectLst/>
                          <a:latin typeface="Meiryo UI" panose="020B0604030504040204" pitchFamily="50" charset="-128"/>
                          <a:ea typeface="Meiryo UI" panose="020B0604030504040204" pitchFamily="50" charset="-128"/>
                        </a:rPr>
                        <a:t>■お手続きサポート機能</a:t>
                      </a:r>
                      <a:endParaRPr lang="en-US" altLang="ja-JP" sz="1400" b="1"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rgbClr val="FF0000"/>
                          </a:solidFill>
                          <a:effectLst/>
                          <a:latin typeface="Meiryo UI" panose="020B0604030504040204" pitchFamily="50" charset="-128"/>
                          <a:ea typeface="Meiryo UI" panose="020B0604030504040204" pitchFamily="50" charset="-128"/>
                        </a:rPr>
                        <a:t>　　掲示板機能</a:t>
                      </a:r>
                      <a:endParaRPr lang="en-US" altLang="ja-JP" sz="12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rgbClr val="FF0000"/>
                          </a:solidFill>
                          <a:effectLst/>
                          <a:latin typeface="Meiryo UI" panose="020B0604030504040204" pitchFamily="50" charset="-128"/>
                          <a:ea typeface="Meiryo UI" panose="020B0604030504040204" pitchFamily="50" charset="-128"/>
                        </a:rPr>
                        <a:t>　　手続案件一覧機能など</a:t>
                      </a:r>
                      <a:endParaRPr lang="en-US" altLang="ja-JP" sz="1200" b="0" i="0" u="none" strike="noStrike" dirty="0">
                        <a:solidFill>
                          <a:srgbClr val="FF0000"/>
                        </a:solidFill>
                        <a:effectLst/>
                        <a:latin typeface="Meiryo UI" panose="020B0604030504040204" pitchFamily="50" charset="-128"/>
                        <a:ea typeface="Meiryo UI" panose="020B0604030504040204" pitchFamily="50" charset="-128"/>
                      </a:endParaRP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a:t>
                      </a:r>
                    </a:p>
                  </a:txBody>
                  <a:tcPr marL="4307" marR="4307" marT="43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6220847"/>
                  </a:ext>
                </a:extLst>
              </a:tr>
            </a:tbl>
          </a:graphicData>
        </a:graphic>
      </p:graphicFrame>
      <p:sp>
        <p:nvSpPr>
          <p:cNvPr id="6" name="正方形/長方形 5">
            <a:extLst>
              <a:ext uri="{FF2B5EF4-FFF2-40B4-BE49-F238E27FC236}">
                <a16:creationId xmlns:a16="http://schemas.microsoft.com/office/drawing/2014/main" id="{A72A28B4-777C-4421-A631-DCDD6500E34B}"/>
              </a:ext>
            </a:extLst>
          </p:cNvPr>
          <p:cNvSpPr/>
          <p:nvPr/>
        </p:nvSpPr>
        <p:spPr>
          <a:xfrm>
            <a:off x="507307" y="782704"/>
            <a:ext cx="4445693" cy="338554"/>
          </a:xfrm>
          <a:prstGeom prst="rect">
            <a:avLst/>
          </a:prstGeom>
          <a:ln w="15875">
            <a:solidFill>
              <a:schemeClr val="tx1"/>
            </a:solidFill>
          </a:ln>
        </p:spPr>
        <p:txBody>
          <a:bodyPr wrap="square">
            <a:spAutoFit/>
          </a:bodyPr>
          <a:lstStyle/>
          <a:p>
            <a:pPr>
              <a:defRPr/>
            </a:pPr>
            <a:r>
              <a:rPr lang="ja-JP" altLang="en-US" sz="1600" b="1" dirty="0">
                <a:solidFill>
                  <a:prstClr val="black"/>
                </a:solidFill>
                <a:latin typeface="Meiryo UI" panose="020B0604030504040204" pitchFamily="50" charset="-128"/>
                <a:ea typeface="Meiryo UI" panose="020B0604030504040204" pitchFamily="50" charset="-128"/>
              </a:rPr>
              <a:t>ＤＢオンラインサービスで利用可能な機能の一覧</a:t>
            </a:r>
          </a:p>
        </p:txBody>
      </p:sp>
      <p:sp>
        <p:nvSpPr>
          <p:cNvPr id="7" name="テキスト ボックス 6">
            <a:extLst>
              <a:ext uri="{FF2B5EF4-FFF2-40B4-BE49-F238E27FC236}">
                <a16:creationId xmlns:a16="http://schemas.microsoft.com/office/drawing/2014/main" id="{F37FCA0B-F044-44CF-AA93-640F1172AE4E}"/>
              </a:ext>
            </a:extLst>
          </p:cNvPr>
          <p:cNvSpPr txBox="1"/>
          <p:nvPr/>
        </p:nvSpPr>
        <p:spPr>
          <a:xfrm>
            <a:off x="5755940" y="4778696"/>
            <a:ext cx="3521979" cy="1569660"/>
          </a:xfrm>
          <a:prstGeom prst="rect">
            <a:avLst/>
          </a:prstGeom>
          <a:noFill/>
          <a:ln w="19050">
            <a:solidFill>
              <a:schemeClr val="tx1"/>
            </a:solidFill>
            <a:prstDash val="sysDot"/>
          </a:ln>
        </p:spPr>
        <p:txBody>
          <a:bodyPr wrap="square" rtlCol="0" anchor="ctr" anchorCtr="0">
            <a:spAutoFit/>
          </a:bodyPr>
          <a:lstStyle/>
          <a:p>
            <a:r>
              <a:rPr lang="en-US" altLang="ja-JP" sz="1600" dirty="0">
                <a:latin typeface="Yu Gothic" panose="020B0400000000000000" pitchFamily="50" charset="-128"/>
                <a:ea typeface="Yu Gothic" panose="020B0400000000000000" pitchFamily="50" charset="-128"/>
              </a:rPr>
              <a:t>✓</a:t>
            </a:r>
            <a:r>
              <a:rPr lang="ja-JP" altLang="en-US" sz="1600" dirty="0"/>
              <a:t>ご留意事項</a:t>
            </a:r>
            <a:endParaRPr lang="en-US" altLang="ja-JP" sz="1600" dirty="0"/>
          </a:p>
          <a:p>
            <a:r>
              <a:rPr kumimoji="1" lang="ja-JP" altLang="en-US" sz="1600" dirty="0"/>
              <a:t>・事業所にてＤＢオンラインサービスを利用できないお手続きは書類の郵送のままとなります。</a:t>
            </a:r>
            <a:endParaRPr kumimoji="1" lang="en-US" altLang="ja-JP" sz="1600" dirty="0"/>
          </a:p>
          <a:p>
            <a:r>
              <a:rPr kumimoji="1" lang="ja-JP" altLang="en-US" sz="1600" dirty="0"/>
              <a:t>・オンラインサービスの操作等に</a:t>
            </a:r>
            <a:r>
              <a:rPr lang="ja-JP" altLang="en-US" sz="1600" dirty="0"/>
              <a:t>関する照会</a:t>
            </a:r>
            <a:r>
              <a:rPr kumimoji="1" lang="ja-JP" altLang="en-US" sz="1600" dirty="0"/>
              <a:t>の受付は基金で行います。</a:t>
            </a:r>
            <a:endParaRPr kumimoji="1" lang="en-US" altLang="ja-JP" sz="1600" dirty="0"/>
          </a:p>
        </p:txBody>
      </p:sp>
      <p:sp>
        <p:nvSpPr>
          <p:cNvPr id="8" name="テキスト ボックス 7">
            <a:extLst>
              <a:ext uri="{FF2B5EF4-FFF2-40B4-BE49-F238E27FC236}">
                <a16:creationId xmlns:a16="http://schemas.microsoft.com/office/drawing/2014/main" id="{2693270F-2F32-419C-BAEF-BAF934A04474}"/>
              </a:ext>
            </a:extLst>
          </p:cNvPr>
          <p:cNvSpPr txBox="1"/>
          <p:nvPr/>
        </p:nvSpPr>
        <p:spPr>
          <a:xfrm>
            <a:off x="4855441" y="841097"/>
            <a:ext cx="5163462" cy="276999"/>
          </a:xfrm>
          <a:prstGeom prst="rect">
            <a:avLst/>
          </a:prstGeom>
          <a:noFill/>
        </p:spPr>
        <p:txBody>
          <a:bodyPr wrap="square" rtlCol="0">
            <a:spAutoFit/>
          </a:bodyPr>
          <a:lstStyle/>
          <a:p>
            <a:pPr fontAlgn="ctr"/>
            <a:r>
              <a:rPr lang="ja-JP" altLang="en-US" sz="1200" dirty="0">
                <a:solidFill>
                  <a:srgbClr val="000000"/>
                </a:solidFill>
                <a:latin typeface="Meiryo UI" panose="020B0604030504040204" pitchFamily="50" charset="-128"/>
                <a:ea typeface="Meiryo UI" panose="020B0604030504040204" pitchFamily="50" charset="-128"/>
              </a:rPr>
              <a:t>（○＝利用可能な機能　△＝一部利用可能な機能　－＝利用できない機能）</a:t>
            </a:r>
          </a:p>
        </p:txBody>
      </p:sp>
      <p:sp>
        <p:nvSpPr>
          <p:cNvPr id="9" name="テキスト ボックス 8">
            <a:extLst>
              <a:ext uri="{FF2B5EF4-FFF2-40B4-BE49-F238E27FC236}">
                <a16:creationId xmlns:a16="http://schemas.microsoft.com/office/drawing/2014/main" id="{0D00F716-55F7-40AD-98DB-DD6A49F07D32}"/>
              </a:ext>
            </a:extLst>
          </p:cNvPr>
          <p:cNvSpPr txBox="1"/>
          <p:nvPr/>
        </p:nvSpPr>
        <p:spPr>
          <a:xfrm>
            <a:off x="5811174" y="1351495"/>
            <a:ext cx="3411509" cy="2943242"/>
          </a:xfrm>
          <a:prstGeom prst="rect">
            <a:avLst/>
          </a:prstGeom>
          <a:noFill/>
        </p:spPr>
        <p:txBody>
          <a:bodyPr wrap="square" rtlCol="0">
            <a:spAutoFit/>
          </a:bodyPr>
          <a:lstStyle/>
          <a:p>
            <a:pPr algn="ctr"/>
            <a:endParaRPr lang="en-US" altLang="ja-JP" dirty="0"/>
          </a:p>
          <a:p>
            <a:pPr algn="ctr"/>
            <a:r>
              <a:rPr lang="ja-JP" altLang="en-US" sz="2000" b="1" u="sng" dirty="0"/>
              <a:t>ＤＢオンラインサービスを</a:t>
            </a:r>
            <a:endParaRPr lang="en-US" altLang="ja-JP" sz="2000" b="1" u="sng" dirty="0"/>
          </a:p>
          <a:p>
            <a:pPr algn="ctr"/>
            <a:r>
              <a:rPr lang="ja-JP" altLang="en-US" sz="2000" b="1" u="sng" dirty="0"/>
              <a:t>導入すると・・・</a:t>
            </a:r>
            <a:endParaRPr lang="en-US" altLang="ja-JP" sz="2000" b="1" u="sng" dirty="0"/>
          </a:p>
          <a:p>
            <a:endParaRPr lang="ja-JP" altLang="en-US" sz="1600" dirty="0"/>
          </a:p>
          <a:p>
            <a:r>
              <a:rPr lang="ja-JP" altLang="en-US" sz="1600" dirty="0"/>
              <a:t>　・ 郵送時間短縮や手続き不備縮</a:t>
            </a:r>
            <a:endParaRPr lang="en-US" altLang="ja-JP" sz="1600" dirty="0"/>
          </a:p>
          <a:p>
            <a:r>
              <a:rPr lang="ja-JP" altLang="en-US" sz="1600" dirty="0"/>
              <a:t>　　減による事務のスピードアップ</a:t>
            </a:r>
            <a:endParaRPr lang="en-US" altLang="ja-JP" sz="1600" dirty="0"/>
          </a:p>
          <a:p>
            <a:pPr>
              <a:lnSpc>
                <a:spcPct val="150000"/>
              </a:lnSpc>
            </a:pPr>
            <a:r>
              <a:rPr lang="ja-JP" altLang="en-US" sz="1600" dirty="0"/>
              <a:t>　・郵送コスト・書類紛失リスク・保</a:t>
            </a:r>
            <a:endParaRPr lang="en-US" altLang="ja-JP" sz="1600" dirty="0"/>
          </a:p>
          <a:p>
            <a:r>
              <a:rPr lang="ja-JP" altLang="en-US" sz="1600" dirty="0"/>
              <a:t>　　管コストの削減</a:t>
            </a:r>
            <a:endParaRPr lang="en-US" altLang="ja-JP" sz="1600" dirty="0"/>
          </a:p>
          <a:p>
            <a:pPr>
              <a:lnSpc>
                <a:spcPct val="150000"/>
              </a:lnSpc>
            </a:pPr>
            <a:r>
              <a:rPr lang="ja-JP" altLang="en-US" sz="1600" dirty="0"/>
              <a:t>　・事業所が行った手続きの結果を</a:t>
            </a:r>
            <a:endParaRPr lang="en-US" altLang="ja-JP" sz="1600" dirty="0"/>
          </a:p>
          <a:p>
            <a:r>
              <a:rPr lang="ja-JP" altLang="en-US" sz="1600" dirty="0"/>
              <a:t>　　タイムリーに事業所にて確認可能　　　　　　　</a:t>
            </a:r>
            <a:endParaRPr kumimoji="1" lang="ja-JP" altLang="en-US" sz="1600" dirty="0"/>
          </a:p>
        </p:txBody>
      </p:sp>
      <p:sp>
        <p:nvSpPr>
          <p:cNvPr id="11" name="テキスト ボックス 10">
            <a:extLst>
              <a:ext uri="{FF2B5EF4-FFF2-40B4-BE49-F238E27FC236}">
                <a16:creationId xmlns:a16="http://schemas.microsoft.com/office/drawing/2014/main" id="{5C22F85D-6785-4438-8497-A6175A6B3A22}"/>
              </a:ext>
            </a:extLst>
          </p:cNvPr>
          <p:cNvSpPr txBox="1"/>
          <p:nvPr/>
        </p:nvSpPr>
        <p:spPr>
          <a:xfrm>
            <a:off x="421856" y="6571863"/>
            <a:ext cx="8283186" cy="276999"/>
          </a:xfrm>
          <a:prstGeom prst="rect">
            <a:avLst/>
          </a:prstGeom>
          <a:noFill/>
        </p:spPr>
        <p:txBody>
          <a:bodyPr wrap="square" rtlCol="0">
            <a:spAutoFit/>
          </a:bodyPr>
          <a:lstStyle/>
          <a:p>
            <a:r>
              <a:rPr lang="en-US" altLang="ja-JP" sz="1200" dirty="0">
                <a:latin typeface="+mj-ea"/>
              </a:rPr>
              <a:t>※</a:t>
            </a:r>
            <a:r>
              <a:rPr lang="ja-JP" altLang="en-US" sz="1200" dirty="0">
                <a:latin typeface="+mj-ea"/>
              </a:rPr>
              <a:t>事業所担当者がオンラインサービスで送信した手続きを、基金が承認することでお手続きが完了します。</a:t>
            </a:r>
            <a:endParaRPr lang="en-US" altLang="ja-JP" sz="1200" dirty="0">
              <a:latin typeface="+mj-ea"/>
            </a:endParaRPr>
          </a:p>
        </p:txBody>
      </p:sp>
      <p:sp>
        <p:nvSpPr>
          <p:cNvPr id="12" name="正方形/長方形 11">
            <a:extLst>
              <a:ext uri="{FF2B5EF4-FFF2-40B4-BE49-F238E27FC236}">
                <a16:creationId xmlns:a16="http://schemas.microsoft.com/office/drawing/2014/main" id="{EEF154D9-F07E-4647-84D0-E5271ABD1B6F}"/>
              </a:ext>
            </a:extLst>
          </p:cNvPr>
          <p:cNvSpPr/>
          <p:nvPr/>
        </p:nvSpPr>
        <p:spPr>
          <a:xfrm>
            <a:off x="421856" y="141967"/>
            <a:ext cx="8867171" cy="461665"/>
          </a:xfrm>
          <a:prstGeom prst="rect">
            <a:avLst/>
          </a:prstGeom>
        </p:spPr>
        <p:txBody>
          <a:bodyPr wrap="square">
            <a:spAutoFit/>
          </a:bodyPr>
          <a:lstStyle/>
          <a:p>
            <a:pPr algn="ctr"/>
            <a:r>
              <a:rPr lang="ja-JP" altLang="en-US" sz="2400" b="1" dirty="0">
                <a:solidFill>
                  <a:schemeClr val="accent1">
                    <a:lumMod val="50000"/>
                  </a:schemeClr>
                </a:solidFill>
                <a:latin typeface="Meiryo UI" panose="020B0604030504040204" pitchFamily="50" charset="-128"/>
                <a:ea typeface="Meiryo UI" panose="020B0604030504040204" pitchFamily="50" charset="-128"/>
              </a:rPr>
              <a:t>基金・事業所のＤＢオンラインサービスの機能について　</a:t>
            </a:r>
          </a:p>
        </p:txBody>
      </p:sp>
      <p:sp>
        <p:nvSpPr>
          <p:cNvPr id="3" name="スライド番号プレースホルダー 2">
            <a:extLst>
              <a:ext uri="{FF2B5EF4-FFF2-40B4-BE49-F238E27FC236}">
                <a16:creationId xmlns:a16="http://schemas.microsoft.com/office/drawing/2014/main" id="{C6755321-2CE1-45E8-BA64-F0C235BAF62B}"/>
              </a:ext>
            </a:extLst>
          </p:cNvPr>
          <p:cNvSpPr>
            <a:spLocks noGrp="1"/>
          </p:cNvSpPr>
          <p:nvPr>
            <p:ph type="sldNum" sz="quarter" idx="12"/>
          </p:nvPr>
        </p:nvSpPr>
        <p:spPr>
          <a:xfrm>
            <a:off x="9390045" y="6457019"/>
            <a:ext cx="507307" cy="39184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0220AF-F8AF-4100-82F9-52495C867465}"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295126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四角形吹き出し 2"/>
          <p:cNvSpPr/>
          <p:nvPr/>
        </p:nvSpPr>
        <p:spPr>
          <a:xfrm>
            <a:off x="505527" y="1144474"/>
            <a:ext cx="8787202" cy="5556635"/>
          </a:xfrm>
          <a:prstGeom prst="wedgeRectCallout">
            <a:avLst>
              <a:gd name="adj1" fmla="val -49701"/>
              <a:gd name="adj2" fmla="val -2481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105"/>
          <p:cNvSpPr txBox="1">
            <a:spLocks noChangeArrowheads="1"/>
          </p:cNvSpPr>
          <p:nvPr/>
        </p:nvSpPr>
        <p:spPr bwMode="auto">
          <a:xfrm>
            <a:off x="241441" y="129327"/>
            <a:ext cx="9151642"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800" b="1" dirty="0">
                <a:solidFill>
                  <a:srgbClr val="002060"/>
                </a:solidFill>
                <a:latin typeface="Meiryo UI" panose="020B0604030504040204" pitchFamily="50" charset="-128"/>
                <a:ea typeface="Meiryo UI" panose="020B0604030504040204" pitchFamily="50" charset="-128"/>
              </a:rPr>
              <a:t>具体的な事務イメージ　</a:t>
            </a:r>
            <a:endParaRPr lang="en-US" altLang="ja-JP" sz="2800" b="1" dirty="0">
              <a:solidFill>
                <a:srgbClr val="00B050"/>
              </a:solidFill>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ext uri="{D42A27DB-BD31-4B8C-83A1-F6EECF244321}">
                <p14:modId xmlns:p14="http://schemas.microsoft.com/office/powerpoint/2010/main" val="2708192161"/>
              </p:ext>
            </p:extLst>
          </p:nvPr>
        </p:nvGraphicFramePr>
        <p:xfrm>
          <a:off x="976394" y="1335365"/>
          <a:ext cx="7681736" cy="4648248"/>
        </p:xfrm>
        <a:graphic>
          <a:graphicData uri="http://schemas.openxmlformats.org/drawingml/2006/table">
            <a:tbl>
              <a:tblPr>
                <a:tableStyleId>{5C22544A-7EE6-4342-B048-85BDC9FD1C3A}</a:tableStyleId>
              </a:tblPr>
              <a:tblGrid>
                <a:gridCol w="284165">
                  <a:extLst>
                    <a:ext uri="{9D8B030D-6E8A-4147-A177-3AD203B41FA5}">
                      <a16:colId xmlns:a16="http://schemas.microsoft.com/office/drawing/2014/main" val="3879665313"/>
                    </a:ext>
                  </a:extLst>
                </a:gridCol>
                <a:gridCol w="2465857">
                  <a:extLst>
                    <a:ext uri="{9D8B030D-6E8A-4147-A177-3AD203B41FA5}">
                      <a16:colId xmlns:a16="http://schemas.microsoft.com/office/drawing/2014/main" val="4283537136"/>
                    </a:ext>
                  </a:extLst>
                </a:gridCol>
                <a:gridCol w="2465857">
                  <a:extLst>
                    <a:ext uri="{9D8B030D-6E8A-4147-A177-3AD203B41FA5}">
                      <a16:colId xmlns:a16="http://schemas.microsoft.com/office/drawing/2014/main" val="2197302603"/>
                    </a:ext>
                  </a:extLst>
                </a:gridCol>
                <a:gridCol w="2465857">
                  <a:extLst>
                    <a:ext uri="{9D8B030D-6E8A-4147-A177-3AD203B41FA5}">
                      <a16:colId xmlns:a16="http://schemas.microsoft.com/office/drawing/2014/main" val="2235436395"/>
                    </a:ext>
                  </a:extLst>
                </a:gridCol>
              </a:tblGrid>
              <a:tr h="311012">
                <a:tc>
                  <a:txBody>
                    <a:bodyPr/>
                    <a:lstStyle/>
                    <a:p>
                      <a:pPr algn="ctr">
                        <a:spcAft>
                          <a:spcPts val="0"/>
                        </a:spcAft>
                        <a:tabLst>
                          <a:tab pos="1914525" algn="l"/>
                        </a:tabLst>
                      </a:pPr>
                      <a:endParaRPr lang="ja-JP" sz="18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664" marR="6266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tabLst>
                          <a:tab pos="1914525" algn="l"/>
                        </a:tabLst>
                      </a:pPr>
                      <a:r>
                        <a:rPr lang="ja-JP" altLang="en-US" sz="16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事業所の手続き</a:t>
                      </a:r>
                      <a:endParaRPr lang="ja-JP"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664" marR="62664"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accent5">
                        <a:lumMod val="60000"/>
                        <a:lumOff val="40000"/>
                      </a:schemeClr>
                    </a:solidFill>
                  </a:tcPr>
                </a:tc>
                <a:tc>
                  <a:txBody>
                    <a:bodyPr/>
                    <a:lstStyle/>
                    <a:p>
                      <a:pPr algn="ctr">
                        <a:spcAft>
                          <a:spcPts val="0"/>
                        </a:spcAft>
                        <a:tabLst>
                          <a:tab pos="1914525" algn="l"/>
                        </a:tabLst>
                      </a:pPr>
                      <a:r>
                        <a:rPr lang="ja-JP" altLang="en-US" sz="16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基金の手続き</a:t>
                      </a:r>
                      <a:endParaRPr lang="ja-JP"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664" marR="6266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accent5">
                        <a:lumMod val="60000"/>
                        <a:lumOff val="40000"/>
                      </a:schemeClr>
                    </a:solidFill>
                  </a:tcPr>
                </a:tc>
                <a:tc>
                  <a:txBody>
                    <a:bodyPr/>
                    <a:lstStyle/>
                    <a:p>
                      <a:pPr algn="ctr">
                        <a:spcAft>
                          <a:spcPts val="0"/>
                        </a:spcAft>
                        <a:tabLst>
                          <a:tab pos="1914525" algn="l"/>
                        </a:tabLst>
                      </a:pPr>
                      <a:r>
                        <a:rPr lang="ja-JP" altLang="en-US"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結果確認</a:t>
                      </a:r>
                      <a:endParaRPr lang="ja-JP"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664" marR="62664" marT="0" marB="0" anchor="ctr">
                    <a:lnL w="12700" cap="flat" cmpd="sng" algn="ctr">
                      <a:solidFill>
                        <a:schemeClr val="bg1"/>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697707802"/>
                  </a:ext>
                </a:extLst>
              </a:tr>
              <a:tr h="2056448">
                <a:tc>
                  <a:txBody>
                    <a:bodyPr/>
                    <a:lstStyle/>
                    <a:p>
                      <a:pPr algn="ctr">
                        <a:spcAft>
                          <a:spcPts val="0"/>
                        </a:spcAft>
                      </a:pPr>
                      <a:r>
                        <a:rPr lang="ja-JP" altLang="en-US" sz="16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現行</a:t>
                      </a:r>
                      <a:endParaRPr lang="ja-JP"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vert="eaVert"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algn="ctr">
                        <a:spcAft>
                          <a:spcPts val="0"/>
                        </a:spcAft>
                      </a:pP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tc>
                  <a:txBody>
                    <a:bodyPr/>
                    <a:lstStyle/>
                    <a:p>
                      <a:pPr algn="ctr">
                        <a:spcAft>
                          <a:spcPts val="0"/>
                        </a:spcAf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tc>
                  <a:txBody>
                    <a:bodyPr/>
                    <a:lstStyle/>
                    <a:p>
                      <a:pPr algn="ctr">
                        <a:spcAft>
                          <a:spcPts val="0"/>
                        </a:spcAf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extLst>
                  <a:ext uri="{0D108BD9-81ED-4DB2-BD59-A6C34878D82A}">
                    <a16:rowId xmlns:a16="http://schemas.microsoft.com/office/drawing/2014/main" val="2531383888"/>
                  </a:ext>
                </a:extLst>
              </a:tr>
              <a:tr h="2280788">
                <a:tc>
                  <a:txBody>
                    <a:bodyPr/>
                    <a:lstStyle/>
                    <a:p>
                      <a:pPr algn="ctr">
                        <a:spcAft>
                          <a:spcPts val="0"/>
                        </a:spcAft>
                      </a:pPr>
                      <a:r>
                        <a:rPr lang="ja-JP" altLang="en-US" sz="16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変更後</a:t>
                      </a:r>
                      <a:endParaRPr lang="ja-JP"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vert="eaVert"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accent5">
                        <a:lumMod val="60000"/>
                        <a:lumOff val="40000"/>
                      </a:schemeClr>
                    </a:solidFill>
                  </a:tcPr>
                </a:tc>
                <a:tc>
                  <a:txBody>
                    <a:bodyPr/>
                    <a:lstStyle/>
                    <a:p>
                      <a:pPr algn="ctr">
                        <a:spcAft>
                          <a:spcPts val="0"/>
                        </a:spcAft>
                      </a:pP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tc>
                  <a:txBody>
                    <a:bodyPr/>
                    <a:lstStyle/>
                    <a:p>
                      <a:pPr algn="ctr">
                        <a:spcAft>
                          <a:spcPts val="0"/>
                        </a:spcAf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tc>
                  <a:txBody>
                    <a:bodyPr/>
                    <a:lstStyle/>
                    <a:p>
                      <a:pPr algn="ctr">
                        <a:spcAft>
                          <a:spcPts val="0"/>
                        </a:spcAf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extLst>
                  <a:ext uri="{0D108BD9-81ED-4DB2-BD59-A6C34878D82A}">
                    <a16:rowId xmlns:a16="http://schemas.microsoft.com/office/drawing/2014/main" val="65696830"/>
                  </a:ext>
                </a:extLst>
              </a:tr>
            </a:tbl>
          </a:graphicData>
        </a:graphic>
      </p:graphicFrame>
      <p:sp>
        <p:nvSpPr>
          <p:cNvPr id="68" name="テキスト ボックス 67"/>
          <p:cNvSpPr txBox="1"/>
          <p:nvPr/>
        </p:nvSpPr>
        <p:spPr>
          <a:xfrm>
            <a:off x="3780786" y="2930695"/>
            <a:ext cx="2236683" cy="503590"/>
          </a:xfrm>
          <a:prstGeom prst="rect">
            <a:avLst/>
          </a:prstGeom>
          <a:noFill/>
          <a:ln w="12700">
            <a:solidFill>
              <a:schemeClr val="accent6">
                <a:lumMod val="75000"/>
              </a:schemeClr>
            </a:solidFill>
          </a:ln>
        </p:spPr>
        <p:txBody>
          <a:bodyPr wrap="square" lIns="36000" tIns="36000" rIns="36000" bIns="36000" rtlCol="0" anchor="ctr" anchorCtr="0">
            <a:spAutoFit/>
          </a:bodyPr>
          <a:lstStyle/>
          <a:p>
            <a:r>
              <a:rPr kumimoji="1" lang="ja-JP" altLang="en-US" sz="1400" dirty="0">
                <a:latin typeface="Meiryo UI" panose="020B0604030504040204" pitchFamily="50" charset="-128"/>
                <a:ea typeface="Meiryo UI" panose="020B0604030504040204" pitchFamily="50" charset="-128"/>
              </a:rPr>
              <a:t>「加入者通知書」の内容を確認のうえ、住友生命へ郵送</a:t>
            </a:r>
            <a:endParaRPr kumimoji="1" lang="en-US" altLang="ja-JP" sz="1400" dirty="0">
              <a:latin typeface="Meiryo UI" panose="020B0604030504040204" pitchFamily="50" charset="-128"/>
              <a:ea typeface="Meiryo UI" panose="020B0604030504040204" pitchFamily="50" charset="-128"/>
            </a:endParaRPr>
          </a:p>
        </p:txBody>
      </p:sp>
      <p:sp>
        <p:nvSpPr>
          <p:cNvPr id="74" name="AutoShape 2"/>
          <p:cNvSpPr>
            <a:spLocks noChangeArrowheads="1"/>
          </p:cNvSpPr>
          <p:nvPr/>
        </p:nvSpPr>
        <p:spPr bwMode="auto">
          <a:xfrm>
            <a:off x="4596057" y="2043951"/>
            <a:ext cx="551007" cy="571145"/>
          </a:xfrm>
          <a:prstGeom prst="foldedCorner">
            <a:avLst>
              <a:gd name="adj" fmla="val 22065"/>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dirty="0"/>
          </a:p>
        </p:txBody>
      </p:sp>
      <p:sp>
        <p:nvSpPr>
          <p:cNvPr id="75" name="楕円 56"/>
          <p:cNvSpPr/>
          <p:nvPr/>
        </p:nvSpPr>
        <p:spPr>
          <a:xfrm>
            <a:off x="4538535" y="1933928"/>
            <a:ext cx="289078" cy="294168"/>
          </a:xfrm>
          <a:prstGeom prst="ellipse">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a:t>
            </a:r>
          </a:p>
        </p:txBody>
      </p:sp>
      <p:sp>
        <p:nvSpPr>
          <p:cNvPr id="78" name="テキスト ボックス 77"/>
          <p:cNvSpPr txBox="1"/>
          <p:nvPr/>
        </p:nvSpPr>
        <p:spPr>
          <a:xfrm>
            <a:off x="6260006" y="2922713"/>
            <a:ext cx="2277272" cy="503590"/>
          </a:xfrm>
          <a:prstGeom prst="rect">
            <a:avLst/>
          </a:prstGeom>
          <a:noFill/>
          <a:ln w="12700">
            <a:solidFill>
              <a:schemeClr val="accent6">
                <a:lumMod val="75000"/>
              </a:schemeClr>
            </a:solidFill>
          </a:ln>
        </p:spPr>
        <p:txBody>
          <a:bodyPr wrap="square" lIns="36000" tIns="36000" rIns="36000" bIns="36000" rtlCol="0" anchor="ctr" anchorCtr="0">
            <a:spAutoFit/>
          </a:bodyPr>
          <a:lstStyle/>
          <a:p>
            <a:r>
              <a:rPr kumimoji="1" lang="ja-JP" altLang="en-US" sz="1400" dirty="0">
                <a:latin typeface="Meiryo UI" panose="020B0604030504040204" pitchFamily="50" charset="-128"/>
                <a:ea typeface="Meiryo UI" panose="020B0604030504040204" pitchFamily="50" charset="-128"/>
              </a:rPr>
              <a:t>基金・事業所は「決定通知書」によりお手続き結果を確認</a:t>
            </a:r>
          </a:p>
        </p:txBody>
      </p:sp>
      <p:sp>
        <p:nvSpPr>
          <p:cNvPr id="79" name="laptop"/>
          <p:cNvSpPr>
            <a:spLocks noEditPoints="1" noChangeArrowheads="1"/>
          </p:cNvSpPr>
          <p:nvPr/>
        </p:nvSpPr>
        <p:spPr bwMode="auto">
          <a:xfrm>
            <a:off x="2088374" y="4059476"/>
            <a:ext cx="730250" cy="568325"/>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81" name="楕円 80"/>
          <p:cNvSpPr/>
          <p:nvPr/>
        </p:nvSpPr>
        <p:spPr>
          <a:xfrm>
            <a:off x="1714440" y="4167520"/>
            <a:ext cx="289078" cy="459757"/>
          </a:xfrm>
          <a:prstGeom prst="ellipse">
            <a:avLst/>
          </a:prstGeom>
          <a:solidFill>
            <a:srgbClr val="002060"/>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82" name="片側の 2 つの角を丸めた四角形 81"/>
          <p:cNvSpPr/>
          <p:nvPr/>
        </p:nvSpPr>
        <p:spPr>
          <a:xfrm>
            <a:off x="1629583" y="4511657"/>
            <a:ext cx="466864" cy="399456"/>
          </a:xfrm>
          <a:prstGeom prst="round2SameRect">
            <a:avLst>
              <a:gd name="adj1" fmla="val 48375"/>
              <a:gd name="adj2" fmla="val 0"/>
            </a:avLst>
          </a:prstGeom>
          <a:solidFill>
            <a:srgbClr val="002060"/>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9" name="laptop"/>
          <p:cNvSpPr>
            <a:spLocks noEditPoints="1" noChangeArrowheads="1"/>
          </p:cNvSpPr>
          <p:nvPr/>
        </p:nvSpPr>
        <p:spPr bwMode="auto">
          <a:xfrm>
            <a:off x="7320018" y="4064743"/>
            <a:ext cx="730250" cy="568325"/>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0" name="楕円 89"/>
          <p:cNvSpPr/>
          <p:nvPr/>
        </p:nvSpPr>
        <p:spPr>
          <a:xfrm>
            <a:off x="6940046" y="4195829"/>
            <a:ext cx="289078" cy="459757"/>
          </a:xfrm>
          <a:prstGeom prst="ellipse">
            <a:avLst/>
          </a:prstGeom>
          <a:solidFill>
            <a:srgbClr val="002060"/>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1" name="片側の 2 つの角を丸めた四角形 90"/>
          <p:cNvSpPr/>
          <p:nvPr/>
        </p:nvSpPr>
        <p:spPr>
          <a:xfrm>
            <a:off x="6858147" y="4517774"/>
            <a:ext cx="466864" cy="399456"/>
          </a:xfrm>
          <a:prstGeom prst="round2SameRect">
            <a:avLst>
              <a:gd name="adj1" fmla="val 48375"/>
              <a:gd name="adj2" fmla="val 0"/>
            </a:avLst>
          </a:prstGeom>
          <a:solidFill>
            <a:srgbClr val="002060"/>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5" name="タイトル 7"/>
          <p:cNvSpPr txBox="1">
            <a:spLocks/>
          </p:cNvSpPr>
          <p:nvPr/>
        </p:nvSpPr>
        <p:spPr>
          <a:xfrm>
            <a:off x="542401" y="719153"/>
            <a:ext cx="2860675" cy="326176"/>
          </a:xfrm>
          <a:prstGeom prst="roundRect">
            <a:avLst>
              <a:gd name="adj" fmla="val 22949"/>
            </a:avLst>
          </a:prstGeom>
          <a:solidFill>
            <a:srgbClr val="FF9999"/>
          </a:solidFill>
          <a:ln>
            <a:noFill/>
          </a:ln>
        </p:spPr>
        <p:txBody>
          <a:bodyPr wrap="square" lIns="36000" tIns="0" rIns="36000" bIns="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700"/>
              </a:lnSpc>
              <a:defRPr/>
            </a:pPr>
            <a:r>
              <a:rPr lang="ja-JP" altLang="en-US"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（例）追加加入の場合</a:t>
            </a:r>
          </a:p>
        </p:txBody>
      </p:sp>
      <p:sp>
        <p:nvSpPr>
          <p:cNvPr id="47" name="テキスト ボックス 46">
            <a:extLst>
              <a:ext uri="{FF2B5EF4-FFF2-40B4-BE49-F238E27FC236}">
                <a16:creationId xmlns:a16="http://schemas.microsoft.com/office/drawing/2014/main" id="{A174069F-5E2A-4618-88F0-7337E6D93F06}"/>
              </a:ext>
            </a:extLst>
          </p:cNvPr>
          <p:cNvSpPr txBox="1"/>
          <p:nvPr/>
        </p:nvSpPr>
        <p:spPr>
          <a:xfrm>
            <a:off x="942286" y="6051460"/>
            <a:ext cx="8409555" cy="257369"/>
          </a:xfrm>
          <a:prstGeom prst="rect">
            <a:avLst/>
          </a:prstGeom>
          <a:noFill/>
          <a:ln w="12700">
            <a:noFill/>
          </a:ln>
        </p:spPr>
        <p:txBody>
          <a:bodyPr wrap="square" lIns="36000" tIns="36000" rIns="36000" bIns="36000" rtlCol="0" anchor="ctr" anchorCtr="0">
            <a:spAutoFit/>
          </a:bodyPr>
          <a:lstStyle/>
          <a:p>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専用の</a:t>
            </a:r>
            <a:r>
              <a:rPr lang="en-US" altLang="ja-JP" sz="1200" dirty="0">
                <a:latin typeface="Meiryo UI" panose="020B0604030504040204" pitchFamily="50" charset="-128"/>
                <a:ea typeface="Meiryo UI" panose="020B0604030504040204" pitchFamily="50" charset="-128"/>
              </a:rPr>
              <a:t>Excel</a:t>
            </a:r>
            <a:r>
              <a:rPr lang="ja-JP" altLang="en-US" sz="1200" dirty="0">
                <a:latin typeface="Meiryo UI" panose="020B0604030504040204" pitchFamily="50" charset="-128"/>
                <a:ea typeface="Meiryo UI" panose="020B0604030504040204" pitchFamily="50" charset="-128"/>
              </a:rPr>
              <a:t>フォーマットに追加加入者の情報を入力し、ＤＢオンラインサービスに一括アップロードすることも可能です。</a:t>
            </a:r>
            <a:endParaRPr kumimoji="1" lang="ja-JP" altLang="en-US" sz="1200" dirty="0">
              <a:latin typeface="Meiryo UI" panose="020B0604030504040204" pitchFamily="50" charset="-128"/>
              <a:ea typeface="Meiryo UI" panose="020B0604030504040204" pitchFamily="50" charset="-128"/>
            </a:endParaRPr>
          </a:p>
        </p:txBody>
      </p:sp>
      <p:sp>
        <p:nvSpPr>
          <p:cNvPr id="51" name="右矢印 93">
            <a:extLst>
              <a:ext uri="{FF2B5EF4-FFF2-40B4-BE49-F238E27FC236}">
                <a16:creationId xmlns:a16="http://schemas.microsoft.com/office/drawing/2014/main" id="{A890DE9D-AEE8-4D48-BC0E-5D8FA4FF49E1}"/>
              </a:ext>
            </a:extLst>
          </p:cNvPr>
          <p:cNvSpPr/>
          <p:nvPr/>
        </p:nvSpPr>
        <p:spPr>
          <a:xfrm>
            <a:off x="3504255" y="2138380"/>
            <a:ext cx="356830" cy="60026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右矢印 93">
            <a:extLst>
              <a:ext uri="{FF2B5EF4-FFF2-40B4-BE49-F238E27FC236}">
                <a16:creationId xmlns:a16="http://schemas.microsoft.com/office/drawing/2014/main" id="{748F9488-DB70-43A9-A4F2-B996FCADB8E9}"/>
              </a:ext>
            </a:extLst>
          </p:cNvPr>
          <p:cNvSpPr/>
          <p:nvPr/>
        </p:nvSpPr>
        <p:spPr>
          <a:xfrm>
            <a:off x="3529572" y="4277595"/>
            <a:ext cx="356830" cy="60026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右矢印 97">
            <a:extLst>
              <a:ext uri="{FF2B5EF4-FFF2-40B4-BE49-F238E27FC236}">
                <a16:creationId xmlns:a16="http://schemas.microsoft.com/office/drawing/2014/main" id="{2B7F9295-0936-4AA9-B120-A1A8182886C4}"/>
              </a:ext>
            </a:extLst>
          </p:cNvPr>
          <p:cNvSpPr/>
          <p:nvPr/>
        </p:nvSpPr>
        <p:spPr>
          <a:xfrm>
            <a:off x="5992030" y="4316962"/>
            <a:ext cx="356830" cy="60026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スライド番号プレースホルダー 11">
            <a:extLst>
              <a:ext uri="{FF2B5EF4-FFF2-40B4-BE49-F238E27FC236}">
                <a16:creationId xmlns:a16="http://schemas.microsoft.com/office/drawing/2014/main" id="{DB732470-1C98-4D09-8620-E7F729E63183}"/>
              </a:ext>
            </a:extLst>
          </p:cNvPr>
          <p:cNvSpPr>
            <a:spLocks noGrp="1"/>
          </p:cNvSpPr>
          <p:nvPr>
            <p:ph type="sldNum" sz="quarter" idx="12"/>
          </p:nvPr>
        </p:nvSpPr>
        <p:spPr>
          <a:xfrm>
            <a:off x="7620725" y="6435129"/>
            <a:ext cx="2228850" cy="365125"/>
          </a:xfrm>
        </p:spPr>
        <p:txBody>
          <a:bodyPr/>
          <a:lstStyle/>
          <a:p>
            <a:fld id="{1AA20934-601D-4873-BB21-57E0EF4BED53}" type="slidenum">
              <a:rPr kumimoji="1" lang="ja-JP" altLang="en-US" smtClean="0"/>
              <a:pPr/>
              <a:t>5</a:t>
            </a:fld>
            <a:endParaRPr kumimoji="1" lang="ja-JP" altLang="en-US" dirty="0"/>
          </a:p>
        </p:txBody>
      </p:sp>
      <p:sp>
        <p:nvSpPr>
          <p:cNvPr id="58" name="テキスト ボックス 57">
            <a:extLst>
              <a:ext uri="{FF2B5EF4-FFF2-40B4-BE49-F238E27FC236}">
                <a16:creationId xmlns:a16="http://schemas.microsoft.com/office/drawing/2014/main" id="{9537DF7F-F47A-46B4-8044-7C9E9F8B97B4}"/>
              </a:ext>
            </a:extLst>
          </p:cNvPr>
          <p:cNvSpPr txBox="1"/>
          <p:nvPr/>
        </p:nvSpPr>
        <p:spPr>
          <a:xfrm>
            <a:off x="1404214" y="2846411"/>
            <a:ext cx="2188197" cy="720000"/>
          </a:xfrm>
          <a:prstGeom prst="rect">
            <a:avLst/>
          </a:prstGeom>
          <a:noFill/>
          <a:ln w="12700">
            <a:solidFill>
              <a:schemeClr val="accent6">
                <a:lumMod val="75000"/>
              </a:schemeClr>
            </a:solidFill>
          </a:ln>
        </p:spPr>
        <p:txBody>
          <a:bodyPr wrap="square" lIns="36000" tIns="36000" rIns="36000" bIns="36000" rtlCol="0" anchor="ctr" anchorCtr="0">
            <a:noAutofit/>
          </a:bodyPr>
          <a:lstStyle/>
          <a:p>
            <a:r>
              <a:rPr kumimoji="1" lang="ja-JP" altLang="en-US" sz="1400" dirty="0">
                <a:latin typeface="Meiryo UI" panose="020B0604030504040204" pitchFamily="50" charset="-128"/>
                <a:ea typeface="Meiryo UI" panose="020B0604030504040204" pitchFamily="50" charset="-128"/>
              </a:rPr>
              <a:t>「加入者通知書」に追加加入者について必要事項を記入し基金あて郵送</a:t>
            </a:r>
          </a:p>
        </p:txBody>
      </p:sp>
      <p:sp>
        <p:nvSpPr>
          <p:cNvPr id="67" name="AutoShape 2">
            <a:extLst>
              <a:ext uri="{FF2B5EF4-FFF2-40B4-BE49-F238E27FC236}">
                <a16:creationId xmlns:a16="http://schemas.microsoft.com/office/drawing/2014/main" id="{732DCF86-8782-4EA6-B1C5-2AC30A42A986}"/>
              </a:ext>
            </a:extLst>
          </p:cNvPr>
          <p:cNvSpPr>
            <a:spLocks noChangeArrowheads="1"/>
          </p:cNvSpPr>
          <p:nvPr/>
        </p:nvSpPr>
        <p:spPr bwMode="auto">
          <a:xfrm>
            <a:off x="2177834" y="2047683"/>
            <a:ext cx="551007" cy="571145"/>
          </a:xfrm>
          <a:prstGeom prst="foldedCorner">
            <a:avLst>
              <a:gd name="adj" fmla="val 22065"/>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dirty="0"/>
          </a:p>
        </p:txBody>
      </p:sp>
      <p:sp>
        <p:nvSpPr>
          <p:cNvPr id="69" name="楕円 56">
            <a:extLst>
              <a:ext uri="{FF2B5EF4-FFF2-40B4-BE49-F238E27FC236}">
                <a16:creationId xmlns:a16="http://schemas.microsoft.com/office/drawing/2014/main" id="{5248B3A5-73D9-4983-92E3-A79F76FFFAA7}"/>
              </a:ext>
            </a:extLst>
          </p:cNvPr>
          <p:cNvSpPr/>
          <p:nvPr/>
        </p:nvSpPr>
        <p:spPr>
          <a:xfrm>
            <a:off x="1989693" y="1938241"/>
            <a:ext cx="289078" cy="294168"/>
          </a:xfrm>
          <a:prstGeom prst="ellipse">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a:t>
            </a:r>
          </a:p>
        </p:txBody>
      </p:sp>
      <p:sp>
        <p:nvSpPr>
          <p:cNvPr id="70" name="右矢印 93">
            <a:extLst>
              <a:ext uri="{FF2B5EF4-FFF2-40B4-BE49-F238E27FC236}">
                <a16:creationId xmlns:a16="http://schemas.microsoft.com/office/drawing/2014/main" id="{A41CE55B-820F-4DCB-9B1D-431F213BC772}"/>
              </a:ext>
            </a:extLst>
          </p:cNvPr>
          <p:cNvSpPr/>
          <p:nvPr/>
        </p:nvSpPr>
        <p:spPr>
          <a:xfrm>
            <a:off x="5983032" y="2156096"/>
            <a:ext cx="356830" cy="60026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AutoShape 2">
            <a:extLst>
              <a:ext uri="{FF2B5EF4-FFF2-40B4-BE49-F238E27FC236}">
                <a16:creationId xmlns:a16="http://schemas.microsoft.com/office/drawing/2014/main" id="{288B361F-07B9-4997-A1BA-7F08A334B13A}"/>
              </a:ext>
            </a:extLst>
          </p:cNvPr>
          <p:cNvSpPr>
            <a:spLocks noChangeArrowheads="1"/>
          </p:cNvSpPr>
          <p:nvPr/>
        </p:nvSpPr>
        <p:spPr bwMode="auto">
          <a:xfrm>
            <a:off x="7058952" y="2052301"/>
            <a:ext cx="551007" cy="571145"/>
          </a:xfrm>
          <a:prstGeom prst="foldedCorner">
            <a:avLst>
              <a:gd name="adj" fmla="val 22065"/>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dirty="0"/>
          </a:p>
        </p:txBody>
      </p:sp>
      <p:sp>
        <p:nvSpPr>
          <p:cNvPr id="77" name="楕円 76"/>
          <p:cNvSpPr/>
          <p:nvPr/>
        </p:nvSpPr>
        <p:spPr>
          <a:xfrm>
            <a:off x="6917762" y="1933928"/>
            <a:ext cx="308014" cy="357928"/>
          </a:xfrm>
          <a:prstGeom prst="ellipse">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a:t>
            </a:r>
          </a:p>
        </p:txBody>
      </p:sp>
      <p:sp>
        <p:nvSpPr>
          <p:cNvPr id="104" name="テキスト ボックス 103">
            <a:extLst>
              <a:ext uri="{FF2B5EF4-FFF2-40B4-BE49-F238E27FC236}">
                <a16:creationId xmlns:a16="http://schemas.microsoft.com/office/drawing/2014/main" id="{2C7C3817-2A49-4087-AC93-CA81094DAC38}"/>
              </a:ext>
            </a:extLst>
          </p:cNvPr>
          <p:cNvSpPr txBox="1"/>
          <p:nvPr/>
        </p:nvSpPr>
        <p:spPr>
          <a:xfrm>
            <a:off x="1342977" y="4990070"/>
            <a:ext cx="2277272" cy="815957"/>
          </a:xfrm>
          <a:prstGeom prst="rect">
            <a:avLst/>
          </a:prstGeom>
          <a:noFill/>
          <a:ln w="12700">
            <a:solidFill>
              <a:schemeClr val="accent6">
                <a:lumMod val="75000"/>
              </a:schemeClr>
            </a:solidFill>
          </a:ln>
        </p:spPr>
        <p:txBody>
          <a:bodyPr wrap="square" lIns="36000" tIns="36000" rIns="36000" bIns="36000" rtlCol="0" anchor="ctr" anchorCtr="0">
            <a:noAutofit/>
          </a:bodyPr>
          <a:lstStyle/>
          <a:p>
            <a:r>
              <a:rPr kumimoji="1" lang="ja-JP" altLang="en-US" sz="1400" dirty="0">
                <a:latin typeface="Meiryo UI" panose="020B0604030504040204" pitchFamily="50" charset="-128"/>
                <a:ea typeface="Meiryo UI" panose="020B0604030504040204" pitchFamily="50" charset="-128"/>
              </a:rPr>
              <a:t>ＤＢオンラインサービスにログインし、追加加入者の情報を入力して基金あて伝送 </a:t>
            </a:r>
            <a:r>
              <a:rPr kumimoji="1" lang="en-US" altLang="ja-JP" sz="1400" dirty="0">
                <a:latin typeface="Meiryo UI" panose="020B0604030504040204" pitchFamily="50" charset="-128"/>
                <a:ea typeface="Meiryo UI" panose="020B0604030504040204" pitchFamily="50" charset="-128"/>
              </a:rPr>
              <a:t>(※1~2)</a:t>
            </a:r>
            <a:endParaRPr kumimoji="1" lang="ja-JP" altLang="en-US" sz="1400" dirty="0">
              <a:latin typeface="Meiryo UI" panose="020B0604030504040204" pitchFamily="50" charset="-128"/>
              <a:ea typeface="Meiryo UI" panose="020B0604030504040204" pitchFamily="50" charset="-128"/>
            </a:endParaRPr>
          </a:p>
        </p:txBody>
      </p:sp>
      <p:sp>
        <p:nvSpPr>
          <p:cNvPr id="107" name="テキスト ボックス 106">
            <a:extLst>
              <a:ext uri="{FF2B5EF4-FFF2-40B4-BE49-F238E27FC236}">
                <a16:creationId xmlns:a16="http://schemas.microsoft.com/office/drawing/2014/main" id="{EFE0A0AC-DFCD-44F8-BF36-C29C613B4D6B}"/>
              </a:ext>
            </a:extLst>
          </p:cNvPr>
          <p:cNvSpPr txBox="1"/>
          <p:nvPr/>
        </p:nvSpPr>
        <p:spPr>
          <a:xfrm>
            <a:off x="6285753" y="5035377"/>
            <a:ext cx="2277272" cy="719034"/>
          </a:xfrm>
          <a:prstGeom prst="rect">
            <a:avLst/>
          </a:prstGeom>
          <a:noFill/>
          <a:ln w="12700">
            <a:solidFill>
              <a:schemeClr val="accent6">
                <a:lumMod val="75000"/>
              </a:schemeClr>
            </a:solidFill>
          </a:ln>
        </p:spPr>
        <p:txBody>
          <a:bodyPr wrap="square" lIns="36000" tIns="36000" rIns="36000" bIns="36000" rtlCol="0" anchor="ctr" anchorCtr="0">
            <a:spAutoFit/>
          </a:bodyPr>
          <a:lstStyle/>
          <a:p>
            <a:r>
              <a:rPr kumimoji="1" lang="ja-JP" altLang="en-US" sz="1400" dirty="0">
                <a:latin typeface="Meiryo UI" panose="020B0604030504040204" pitchFamily="50" charset="-128"/>
                <a:ea typeface="Meiryo UI" panose="020B0604030504040204" pitchFamily="50" charset="-128"/>
              </a:rPr>
              <a:t>基金・事業所はＤＢオンラインサービスの掲示板で「お手続きの完了連絡」を確認</a:t>
            </a:r>
          </a:p>
        </p:txBody>
      </p:sp>
      <p:sp>
        <p:nvSpPr>
          <p:cNvPr id="110" name="laptop">
            <a:extLst>
              <a:ext uri="{FF2B5EF4-FFF2-40B4-BE49-F238E27FC236}">
                <a16:creationId xmlns:a16="http://schemas.microsoft.com/office/drawing/2014/main" id="{D6C8B15F-9850-4F6A-BC57-50BF8805928F}"/>
              </a:ext>
            </a:extLst>
          </p:cNvPr>
          <p:cNvSpPr>
            <a:spLocks noEditPoints="1" noChangeArrowheads="1"/>
          </p:cNvSpPr>
          <p:nvPr/>
        </p:nvSpPr>
        <p:spPr bwMode="auto">
          <a:xfrm>
            <a:off x="4794779" y="4055601"/>
            <a:ext cx="730250" cy="568325"/>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11" name="片側の 2 つの角を丸めた四角形 81">
            <a:extLst>
              <a:ext uri="{FF2B5EF4-FFF2-40B4-BE49-F238E27FC236}">
                <a16:creationId xmlns:a16="http://schemas.microsoft.com/office/drawing/2014/main" id="{95C7C485-C343-4A3D-9D4E-310613BA2303}"/>
              </a:ext>
            </a:extLst>
          </p:cNvPr>
          <p:cNvSpPr/>
          <p:nvPr/>
        </p:nvSpPr>
        <p:spPr>
          <a:xfrm>
            <a:off x="4362625" y="4517774"/>
            <a:ext cx="466864" cy="399456"/>
          </a:xfrm>
          <a:prstGeom prst="round2SameRect">
            <a:avLst>
              <a:gd name="adj1" fmla="val 48375"/>
              <a:gd name="adj2" fmla="val 0"/>
            </a:avLst>
          </a:prstGeom>
          <a:solidFill>
            <a:srgbClr val="002060"/>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2" name="楕円 111">
            <a:extLst>
              <a:ext uri="{FF2B5EF4-FFF2-40B4-BE49-F238E27FC236}">
                <a16:creationId xmlns:a16="http://schemas.microsoft.com/office/drawing/2014/main" id="{9BCC00B5-0C75-4C2F-B1CD-F449001B6A05}"/>
              </a:ext>
            </a:extLst>
          </p:cNvPr>
          <p:cNvSpPr/>
          <p:nvPr/>
        </p:nvSpPr>
        <p:spPr>
          <a:xfrm>
            <a:off x="4432136" y="4195829"/>
            <a:ext cx="289078" cy="459757"/>
          </a:xfrm>
          <a:prstGeom prst="ellipse">
            <a:avLst/>
          </a:prstGeom>
          <a:solidFill>
            <a:srgbClr val="002060"/>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3" name="テキスト ボックス 112">
            <a:extLst>
              <a:ext uri="{FF2B5EF4-FFF2-40B4-BE49-F238E27FC236}">
                <a16:creationId xmlns:a16="http://schemas.microsoft.com/office/drawing/2014/main" id="{382E387F-71C1-4E0D-B13C-17C4B3D56EDD}"/>
              </a:ext>
            </a:extLst>
          </p:cNvPr>
          <p:cNvSpPr txBox="1"/>
          <p:nvPr/>
        </p:nvSpPr>
        <p:spPr>
          <a:xfrm>
            <a:off x="3813636" y="4978377"/>
            <a:ext cx="2236683" cy="719034"/>
          </a:xfrm>
          <a:prstGeom prst="rect">
            <a:avLst/>
          </a:prstGeom>
          <a:noFill/>
          <a:ln w="12700">
            <a:solidFill>
              <a:schemeClr val="accent6">
                <a:lumMod val="75000"/>
              </a:schemeClr>
            </a:solidFill>
          </a:ln>
        </p:spPr>
        <p:txBody>
          <a:bodyPr wrap="square" lIns="36000" tIns="36000" rIns="36000" bIns="36000" rtlCol="0" anchor="ctr" anchorCtr="0">
            <a:spAutoFit/>
          </a:bodyPr>
          <a:lstStyle/>
          <a:p>
            <a:r>
              <a:rPr kumimoji="1" lang="ja-JP" altLang="en-US" sz="1400" dirty="0">
                <a:latin typeface="Meiryo UI" panose="020B0604030504040204" pitchFamily="50" charset="-128"/>
                <a:ea typeface="Meiryo UI" panose="020B0604030504040204" pitchFamily="50" charset="-128"/>
              </a:rPr>
              <a:t>事業所の手続き内容をＤＢオンラインサービス上で確認（承認）し、伝送</a:t>
            </a:r>
          </a:p>
        </p:txBody>
      </p:sp>
      <p:sp>
        <p:nvSpPr>
          <p:cNvPr id="114" name="テキスト ボックス 113">
            <a:extLst>
              <a:ext uri="{FF2B5EF4-FFF2-40B4-BE49-F238E27FC236}">
                <a16:creationId xmlns:a16="http://schemas.microsoft.com/office/drawing/2014/main" id="{0325D8F2-E47A-455E-93B0-8286401EB564}"/>
              </a:ext>
            </a:extLst>
          </p:cNvPr>
          <p:cNvSpPr txBox="1"/>
          <p:nvPr/>
        </p:nvSpPr>
        <p:spPr>
          <a:xfrm>
            <a:off x="942286" y="6328181"/>
            <a:ext cx="8409555" cy="257369"/>
          </a:xfrm>
          <a:prstGeom prst="rect">
            <a:avLst/>
          </a:prstGeom>
          <a:noFill/>
          <a:ln w="12700">
            <a:noFill/>
          </a:ln>
        </p:spPr>
        <p:txBody>
          <a:bodyPr wrap="square" lIns="36000" tIns="36000" rIns="36000" bIns="36000" rtlCol="0" anchor="ctr" anchorCtr="0">
            <a:spAutoFit/>
          </a:bodyPr>
          <a:lstStyle/>
          <a:p>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事業所内で複数事務担当を設定し、担当→決裁の承認体制とすることができます。</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46612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2093057-8C15-4374-BF0C-F8F2C89D2AE3}"/>
              </a:ext>
            </a:extLst>
          </p:cNvPr>
          <p:cNvSpPr>
            <a:spLocks noGrp="1"/>
          </p:cNvSpPr>
          <p:nvPr>
            <p:ph type="sldNum" sz="quarter" idx="12"/>
          </p:nvPr>
        </p:nvSpPr>
        <p:spPr>
          <a:xfrm>
            <a:off x="9436231" y="6492875"/>
            <a:ext cx="392048" cy="365125"/>
          </a:xfrm>
        </p:spPr>
        <p:txBody>
          <a:bodyPr/>
          <a:lstStyle/>
          <a:p>
            <a:fld id="{1AA20934-601D-4873-BB21-57E0EF4BED53}" type="slidenum">
              <a:rPr kumimoji="1" lang="ja-JP" altLang="en-US" smtClean="0"/>
              <a:pPr/>
              <a:t>6</a:t>
            </a:fld>
            <a:endParaRPr kumimoji="1" lang="ja-JP" altLang="en-US"/>
          </a:p>
        </p:txBody>
      </p:sp>
      <p:sp>
        <p:nvSpPr>
          <p:cNvPr id="5" name="テキスト ボックス 105">
            <a:extLst>
              <a:ext uri="{FF2B5EF4-FFF2-40B4-BE49-F238E27FC236}">
                <a16:creationId xmlns:a16="http://schemas.microsoft.com/office/drawing/2014/main" id="{AB97DB24-EC67-4C99-A04B-FB77188B3E91}"/>
              </a:ext>
            </a:extLst>
          </p:cNvPr>
          <p:cNvSpPr txBox="1">
            <a:spLocks noChangeArrowheads="1"/>
          </p:cNvSpPr>
          <p:nvPr/>
        </p:nvSpPr>
        <p:spPr bwMode="auto">
          <a:xfrm>
            <a:off x="377179" y="2596881"/>
            <a:ext cx="9151642"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4000" b="1" dirty="0">
                <a:solidFill>
                  <a:srgbClr val="002060"/>
                </a:solidFill>
                <a:latin typeface="Meiryo UI" panose="020B0604030504040204" pitchFamily="50" charset="-128"/>
                <a:ea typeface="Meiryo UI" panose="020B0604030504040204" pitchFamily="50" charset="-128"/>
              </a:rPr>
              <a:t>ここでＤＢオンラインサービスの</a:t>
            </a:r>
            <a:endParaRPr lang="en-US" altLang="ja-JP" sz="4000" b="1" dirty="0">
              <a:solidFill>
                <a:srgbClr val="002060"/>
              </a:solidFill>
              <a:latin typeface="Meiryo UI" panose="020B0604030504040204" pitchFamily="50" charset="-128"/>
              <a:ea typeface="Meiryo UI" panose="020B0604030504040204" pitchFamily="50" charset="-128"/>
            </a:endParaRPr>
          </a:p>
          <a:p>
            <a:pPr algn="ctr"/>
            <a:r>
              <a:rPr lang="ja-JP" altLang="en-US" sz="4000" b="1" dirty="0">
                <a:solidFill>
                  <a:srgbClr val="002060"/>
                </a:solidFill>
                <a:latin typeface="Meiryo UI" panose="020B0604030504040204" pitchFamily="50" charset="-128"/>
                <a:ea typeface="Meiryo UI" panose="020B0604030504040204" pitchFamily="50" charset="-128"/>
              </a:rPr>
              <a:t>操作イメージを実演します！</a:t>
            </a:r>
            <a:endParaRPr lang="en-US" altLang="ja-JP" sz="4000" b="1" dirty="0">
              <a:solidFill>
                <a:srgbClr val="00B05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32325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105"/>
          <p:cNvSpPr txBox="1">
            <a:spLocks noChangeArrowheads="1"/>
          </p:cNvSpPr>
          <p:nvPr/>
        </p:nvSpPr>
        <p:spPr bwMode="auto">
          <a:xfrm>
            <a:off x="1324559" y="198722"/>
            <a:ext cx="9272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400" b="1" dirty="0">
                <a:solidFill>
                  <a:srgbClr val="002060"/>
                </a:solidFill>
                <a:latin typeface="Meiryo UI" panose="020B0604030504040204" pitchFamily="50" charset="-128"/>
                <a:ea typeface="Meiryo UI" panose="020B0604030504040204" pitchFamily="50" charset="-128"/>
              </a:rPr>
              <a:t>今後のスケジュール・お手続きのご依頼事項について</a:t>
            </a:r>
            <a:endParaRPr lang="en-US" altLang="ja-JP" sz="2400" b="1" dirty="0">
              <a:solidFill>
                <a:srgbClr val="002060"/>
              </a:solidFill>
              <a:latin typeface="Meiryo UI" panose="020B0604030504040204" pitchFamily="50" charset="-128"/>
              <a:ea typeface="Meiryo UI" panose="020B0604030504040204" pitchFamily="50" charset="-128"/>
            </a:endParaRPr>
          </a:p>
        </p:txBody>
      </p:sp>
      <p:sp>
        <p:nvSpPr>
          <p:cNvPr id="25" name="コンテンツ プレースホルダー 3"/>
          <p:cNvSpPr txBox="1">
            <a:spLocks/>
          </p:cNvSpPr>
          <p:nvPr/>
        </p:nvSpPr>
        <p:spPr bwMode="auto">
          <a:xfrm>
            <a:off x="400220" y="660387"/>
            <a:ext cx="9324000" cy="662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defTabSz="74295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1pPr>
            <a:lvl2pPr marL="557213" indent="-185738" defTabSz="742950">
              <a:spcBef>
                <a:spcPct val="20000"/>
              </a:spcBef>
              <a:buChar char="–"/>
              <a:defRPr kumimoji="1">
                <a:solidFill>
                  <a:schemeClr val="tx1"/>
                </a:solidFill>
                <a:latin typeface="Arial" panose="020B0604020202020204" pitchFamily="34" charset="0"/>
                <a:ea typeface="ＭＳ Ｐゴシック" panose="020B0600070205080204" pitchFamily="50" charset="-128"/>
              </a:defRPr>
            </a:lvl2pPr>
            <a:lvl3pPr marL="928688" indent="-185738" defTabSz="742950">
              <a:spcBef>
                <a:spcPct val="20000"/>
              </a:spcBef>
              <a:buChar char="•"/>
              <a:defRPr kumimoji="1" sz="1600">
                <a:solidFill>
                  <a:schemeClr val="tx1"/>
                </a:solidFill>
                <a:latin typeface="Arial" panose="020B0604020202020204" pitchFamily="34" charset="0"/>
                <a:ea typeface="ＭＳ Ｐゴシック" panose="020B0600070205080204" pitchFamily="50" charset="-128"/>
              </a:defRPr>
            </a:lvl3pPr>
            <a:lvl4pPr marL="1300163"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4pPr>
            <a:lvl5pPr marL="1671638"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5pPr>
            <a:lvl6pPr marL="21288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6pPr>
            <a:lvl7pPr marL="25860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7pPr>
            <a:lvl8pPr marL="30432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8pPr>
            <a:lvl9pPr marL="35004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9pPr>
          </a:lstStyle>
          <a:p>
            <a:pPr marL="0" indent="0">
              <a:spcBef>
                <a:spcPts val="300"/>
              </a:spcBef>
              <a:buClr>
                <a:schemeClr val="accent2">
                  <a:lumMod val="75000"/>
                </a:schemeClr>
              </a:buClr>
              <a:buNone/>
            </a:pPr>
            <a:r>
              <a:rPr lang="ja-JP" altLang="en-US" sz="1600" dirty="0">
                <a:latin typeface="Meiryo UI" panose="020B0604030504040204" pitchFamily="50" charset="-128"/>
                <a:ea typeface="Meiryo UI" panose="020B0604030504040204" pitchFamily="50" charset="-128"/>
              </a:rPr>
              <a:t>今後、お手続きのご依頼をさせていただきます主な項目は以下のとおりです。</a:t>
            </a:r>
            <a:endParaRPr lang="en-US" altLang="ja-JP" sz="1600" dirty="0">
              <a:latin typeface="Meiryo UI" panose="020B0604030504040204" pitchFamily="50" charset="-128"/>
              <a:ea typeface="Meiryo UI" panose="020B0604030504040204" pitchFamily="50" charset="-128"/>
            </a:endParaRPr>
          </a:p>
          <a:p>
            <a:pPr marL="0" indent="0">
              <a:spcBef>
                <a:spcPts val="300"/>
              </a:spcBef>
              <a:buClr>
                <a:schemeClr val="accent2">
                  <a:lumMod val="75000"/>
                </a:schemeClr>
              </a:buClr>
              <a:buNone/>
            </a:pPr>
            <a:r>
              <a:rPr lang="ja-JP" altLang="en-US" sz="1600" dirty="0">
                <a:latin typeface="Meiryo UI" panose="020B0604030504040204" pitchFamily="50" charset="-128"/>
                <a:ea typeface="Meiryo UI" panose="020B0604030504040204" pitchFamily="50" charset="-128"/>
              </a:rPr>
              <a:t>ご依頼時期になりましたらご依頼の連絡をさせていただきます。</a:t>
            </a:r>
            <a:endParaRPr lang="en-US" altLang="ja-JP" sz="16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326884F5-3ED7-4690-8720-35467F064E57}"/>
              </a:ext>
            </a:extLst>
          </p:cNvPr>
          <p:cNvSpPr txBox="1">
            <a:spLocks/>
          </p:cNvSpPr>
          <p:nvPr/>
        </p:nvSpPr>
        <p:spPr>
          <a:xfrm>
            <a:off x="181780" y="1338109"/>
            <a:ext cx="4987280" cy="590202"/>
          </a:xfrm>
          <a:prstGeom prst="rect">
            <a:avLst/>
          </a:prstGeom>
          <a:ln>
            <a:noFill/>
            <a:prstDash val="dash"/>
          </a:ln>
        </p:spPr>
        <p:txBody>
          <a:bodyPr vert="horz" lIns="0" tIns="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500"/>
              </a:lnSpc>
              <a:spcBef>
                <a:spcPts val="600"/>
              </a:spcBef>
            </a:pPr>
            <a:endParaRPr lang="en-US" altLang="ja-JP" sz="1600"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F69214B9-F1AE-4C7E-9178-7B090D5CE596}"/>
              </a:ext>
            </a:extLst>
          </p:cNvPr>
          <p:cNvGraphicFramePr>
            <a:graphicFrameLocks noGrp="1"/>
          </p:cNvGraphicFramePr>
          <p:nvPr>
            <p:extLst>
              <p:ext uri="{D42A27DB-BD31-4B8C-83A1-F6EECF244321}">
                <p14:modId xmlns:p14="http://schemas.microsoft.com/office/powerpoint/2010/main" val="2591260851"/>
              </p:ext>
            </p:extLst>
          </p:nvPr>
        </p:nvGraphicFramePr>
        <p:xfrm>
          <a:off x="181780" y="1373899"/>
          <a:ext cx="9542440" cy="4942221"/>
        </p:xfrm>
        <a:graphic>
          <a:graphicData uri="http://schemas.openxmlformats.org/drawingml/2006/table">
            <a:tbl>
              <a:tblPr firstRow="1" bandRow="1">
                <a:tableStyleId>{21E4AEA4-8DFA-4A89-87EB-49C32662AFE0}</a:tableStyleId>
              </a:tblPr>
              <a:tblGrid>
                <a:gridCol w="2219057">
                  <a:extLst>
                    <a:ext uri="{9D8B030D-6E8A-4147-A177-3AD203B41FA5}">
                      <a16:colId xmlns:a16="http://schemas.microsoft.com/office/drawing/2014/main" val="1818884286"/>
                    </a:ext>
                  </a:extLst>
                </a:gridCol>
                <a:gridCol w="6055006">
                  <a:extLst>
                    <a:ext uri="{9D8B030D-6E8A-4147-A177-3AD203B41FA5}">
                      <a16:colId xmlns:a16="http://schemas.microsoft.com/office/drawing/2014/main" val="3969932050"/>
                    </a:ext>
                  </a:extLst>
                </a:gridCol>
                <a:gridCol w="1268377">
                  <a:extLst>
                    <a:ext uri="{9D8B030D-6E8A-4147-A177-3AD203B41FA5}">
                      <a16:colId xmlns:a16="http://schemas.microsoft.com/office/drawing/2014/main" val="444905132"/>
                    </a:ext>
                  </a:extLst>
                </a:gridCol>
              </a:tblGrid>
              <a:tr h="3455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chemeClr val="bg1"/>
                          </a:solidFill>
                          <a:latin typeface="Meiryo UI" panose="020B0604030504040204" pitchFamily="50" charset="-128"/>
                          <a:ea typeface="Meiryo UI" panose="020B0604030504040204" pitchFamily="50" charset="-128"/>
                          <a:cs typeface="+mn-cs"/>
                        </a:rPr>
                        <a:t>ご依頼項目</a:t>
                      </a: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400" b="1" kern="1200" dirty="0">
                          <a:solidFill>
                            <a:schemeClr val="bg1"/>
                          </a:solidFill>
                          <a:latin typeface="Meiryo UI" panose="020B0604030504040204" pitchFamily="50" charset="-128"/>
                          <a:ea typeface="Meiryo UI" panose="020B0604030504040204" pitchFamily="50" charset="-128"/>
                          <a:cs typeface="+mn-cs"/>
                        </a:rPr>
                        <a:t>ご依頼内容</a:t>
                      </a: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400" b="1" kern="1200" dirty="0">
                          <a:solidFill>
                            <a:schemeClr val="bg1"/>
                          </a:solidFill>
                          <a:latin typeface="Meiryo UI" panose="020B0604030504040204" pitchFamily="50" charset="-128"/>
                          <a:ea typeface="Meiryo UI" panose="020B0604030504040204" pitchFamily="50" charset="-128"/>
                          <a:cs typeface="+mn-cs"/>
                        </a:rPr>
                        <a:t>予定時期</a:t>
                      </a: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838644888"/>
                  </a:ext>
                </a:extLst>
              </a:tr>
              <a:tr h="737879">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手続き方法の報告</a:t>
                      </a: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accent5">
                        <a:lumMod val="60000"/>
                        <a:lumOff val="40000"/>
                      </a:schemeClr>
                    </a:solidFill>
                  </a:tcPr>
                </a:tc>
                <a:tc>
                  <a:txBody>
                    <a:bodyPr/>
                    <a:lstStyle/>
                    <a:p>
                      <a:pPr>
                        <a:lnSpc>
                          <a:spcPts val="2500"/>
                        </a:lnSpc>
                        <a:spcBef>
                          <a:spcPts val="600"/>
                        </a:spcBef>
                      </a:pPr>
                      <a:r>
                        <a:rPr kumimoji="1" lang="ja-JP" altLang="en-US" sz="1300" dirty="0">
                          <a:latin typeface="Meiryo UI" panose="020B0604030504040204" pitchFamily="50" charset="-128"/>
                          <a:ea typeface="Meiryo UI" panose="020B0604030504040204" pitchFamily="50" charset="-128"/>
                        </a:rPr>
                        <a:t>事業所へのオンラインサービスの導入について基金あてご報告をお願いします。</a:t>
                      </a:r>
                      <a:endParaRPr kumimoji="1" lang="en-US" altLang="ja-JP" sz="1300" dirty="0">
                        <a:latin typeface="Meiryo UI" panose="020B0604030504040204" pitchFamily="50" charset="-128"/>
                        <a:ea typeface="Meiryo UI" panose="020B0604030504040204" pitchFamily="50" charset="-128"/>
                      </a:endParaRPr>
                    </a:p>
                    <a:p>
                      <a:pPr>
                        <a:lnSpc>
                          <a:spcPts val="2500"/>
                        </a:lnSpc>
                        <a:spcBef>
                          <a:spcPts val="600"/>
                        </a:spcBef>
                      </a:pPr>
                      <a:r>
                        <a:rPr kumimoji="1" lang="ja-JP" altLang="en-US" sz="1300" dirty="0">
                          <a:latin typeface="Meiryo UI" panose="020B0604030504040204" pitchFamily="50" charset="-128"/>
                          <a:ea typeface="Meiryo UI" panose="020B0604030504040204" pitchFamily="50" charset="-128"/>
                        </a:rPr>
                        <a:t>報告用の回答書（後日ご案内します）を期限までにご提出ください。</a:t>
                      </a:r>
                      <a:endParaRPr kumimoji="1" lang="en-US" altLang="ja-JP" sz="1300" dirty="0">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tc>
                  <a:txBody>
                    <a:bodyPr/>
                    <a:lstStyle/>
                    <a:p>
                      <a:pPr algn="ctr"/>
                      <a:r>
                        <a:rPr lang="en-US" altLang="ja-JP" sz="1300" dirty="0">
                          <a:solidFill>
                            <a:schemeClr val="tx1"/>
                          </a:solidFill>
                          <a:latin typeface="Meiryo UI" panose="020B0604030504040204" pitchFamily="50" charset="-128"/>
                          <a:ea typeface="Meiryo UI" panose="020B0604030504040204" pitchFamily="50" charset="-128"/>
                        </a:rPr>
                        <a:t>2023</a:t>
                      </a:r>
                      <a:r>
                        <a:rPr lang="ja-JP" altLang="en-US" sz="1300" dirty="0">
                          <a:solidFill>
                            <a:schemeClr val="tx1"/>
                          </a:solidFill>
                          <a:latin typeface="Meiryo UI" panose="020B0604030504040204" pitchFamily="50" charset="-128"/>
                          <a:ea typeface="Meiryo UI" panose="020B0604030504040204" pitchFamily="50" charset="-128"/>
                        </a:rPr>
                        <a:t>年</a:t>
                      </a:r>
                      <a:endParaRPr lang="en-US" altLang="ja-JP" sz="1300" dirty="0">
                        <a:solidFill>
                          <a:schemeClr val="tx1"/>
                        </a:solidFill>
                        <a:latin typeface="Meiryo UI" panose="020B0604030504040204" pitchFamily="50" charset="-128"/>
                        <a:ea typeface="Meiryo UI" panose="020B0604030504040204" pitchFamily="50" charset="-128"/>
                      </a:endParaRPr>
                    </a:p>
                    <a:p>
                      <a:pPr algn="ctr"/>
                      <a:r>
                        <a:rPr lang="en-US" altLang="ja-JP" sz="1300" dirty="0">
                          <a:solidFill>
                            <a:schemeClr val="tx1"/>
                          </a:solidFill>
                          <a:latin typeface="Meiryo UI" panose="020B0604030504040204" pitchFamily="50" charset="-128"/>
                          <a:ea typeface="Meiryo UI" panose="020B0604030504040204" pitchFamily="50" charset="-128"/>
                        </a:rPr>
                        <a:t>6</a:t>
                      </a:r>
                      <a:r>
                        <a:rPr lang="ja-JP" altLang="en-US" sz="1300" dirty="0">
                          <a:solidFill>
                            <a:schemeClr val="tx1"/>
                          </a:solidFill>
                          <a:latin typeface="Meiryo UI" panose="020B0604030504040204" pitchFamily="50" charset="-128"/>
                          <a:ea typeface="Meiryo UI" panose="020B0604030504040204" pitchFamily="50" charset="-128"/>
                        </a:rPr>
                        <a:t>月</a:t>
                      </a:r>
                      <a:r>
                        <a:rPr lang="en-US" altLang="ja-JP" sz="1300" dirty="0">
                          <a:solidFill>
                            <a:schemeClr val="tx1"/>
                          </a:solidFill>
                          <a:latin typeface="Meiryo UI" panose="020B0604030504040204" pitchFamily="50" charset="-128"/>
                          <a:ea typeface="Meiryo UI" panose="020B0604030504040204" pitchFamily="50" charset="-128"/>
                        </a:rPr>
                        <a:t>21</a:t>
                      </a:r>
                      <a:r>
                        <a:rPr lang="ja-JP" altLang="en-US" sz="1300" dirty="0">
                          <a:solidFill>
                            <a:schemeClr val="tx1"/>
                          </a:solidFill>
                          <a:latin typeface="Meiryo UI" panose="020B0604030504040204" pitchFamily="50" charset="-128"/>
                          <a:ea typeface="Meiryo UI" panose="020B0604030504040204" pitchFamily="50" charset="-128"/>
                        </a:rPr>
                        <a:t>日まで</a:t>
                      </a:r>
                      <a:endParaRPr lang="en-US" altLang="ja-JP"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41854607"/>
                  </a:ext>
                </a:extLst>
              </a:tr>
              <a:tr h="737879">
                <a:tc>
                  <a:txBody>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パソコン等の環境確認</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accent5">
                        <a:lumMod val="60000"/>
                        <a:lumOff val="40000"/>
                      </a:schemeClr>
                    </a:solidFill>
                  </a:tcPr>
                </a:tc>
                <a:tc>
                  <a:txBody>
                    <a:bodyPr/>
                    <a:lstStyle/>
                    <a:p>
                      <a:pPr>
                        <a:lnSpc>
                          <a:spcPts val="2500"/>
                        </a:lnSpc>
                        <a:spcBef>
                          <a:spcPts val="600"/>
                        </a:spcBef>
                      </a:pPr>
                      <a:r>
                        <a:rPr lang="ja-JP" altLang="en-US" sz="1300" dirty="0">
                          <a:latin typeface="Meiryo UI" panose="020B0604030504040204" pitchFamily="50" charset="-128"/>
                          <a:ea typeface="Meiryo UI" panose="020B0604030504040204" pitchFamily="50" charset="-128"/>
                        </a:rPr>
                        <a:t>オンラインサービスをご利用いただくパソコン等の動作確認をしていただきます。</a:t>
                      </a:r>
                      <a:endParaRPr lang="en-US" altLang="ja-JP" sz="1300" dirty="0">
                        <a:latin typeface="Meiryo UI" panose="020B0604030504040204" pitchFamily="50" charset="-128"/>
                        <a:ea typeface="Meiryo UI" panose="020B0604030504040204" pitchFamily="50" charset="-128"/>
                      </a:endParaRPr>
                    </a:p>
                    <a:p>
                      <a:pPr>
                        <a:lnSpc>
                          <a:spcPts val="2500"/>
                        </a:lnSpc>
                        <a:spcBef>
                          <a:spcPts val="600"/>
                        </a:spcBef>
                      </a:pPr>
                      <a:r>
                        <a:rPr kumimoji="1" lang="ja-JP" altLang="en-US" sz="1300" dirty="0">
                          <a:latin typeface="Meiryo UI" panose="020B0604030504040204" pitchFamily="50" charset="-128"/>
                          <a:ea typeface="Meiryo UI" panose="020B0604030504040204" pitchFamily="50" charset="-128"/>
                        </a:rPr>
                        <a:t>詳細はメールにてご案内します。（操作のサポートも行います）</a:t>
                      </a: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tc>
                  <a:txBody>
                    <a:bodyPr/>
                    <a:lstStyle/>
                    <a:p>
                      <a:pPr algn="ctr"/>
                      <a:r>
                        <a:rPr lang="en-US" altLang="ja-JP" sz="1300" dirty="0">
                          <a:latin typeface="Meiryo UI" panose="020B0604030504040204" pitchFamily="50" charset="-128"/>
                          <a:ea typeface="Meiryo UI" panose="020B0604030504040204" pitchFamily="50" charset="-128"/>
                        </a:rPr>
                        <a:t>2023</a:t>
                      </a:r>
                      <a:r>
                        <a:rPr lang="ja-JP" altLang="en-US" sz="1300" dirty="0">
                          <a:latin typeface="Meiryo UI" panose="020B0604030504040204" pitchFamily="50" charset="-128"/>
                          <a:ea typeface="Meiryo UI" panose="020B0604030504040204" pitchFamily="50" charset="-128"/>
                        </a:rPr>
                        <a:t>年</a:t>
                      </a:r>
                      <a:endParaRPr lang="en-US" altLang="ja-JP" sz="1300" dirty="0">
                        <a:latin typeface="Meiryo UI" panose="020B0604030504040204" pitchFamily="50" charset="-128"/>
                        <a:ea typeface="Meiryo UI" panose="020B0604030504040204" pitchFamily="50" charset="-128"/>
                      </a:endParaRPr>
                    </a:p>
                    <a:p>
                      <a:pPr algn="ctr"/>
                      <a:r>
                        <a:rPr lang="en-US" altLang="ja-JP" sz="1300" dirty="0">
                          <a:latin typeface="Meiryo UI" panose="020B0604030504040204" pitchFamily="50" charset="-128"/>
                          <a:ea typeface="Meiryo UI" panose="020B0604030504040204" pitchFamily="50" charset="-128"/>
                        </a:rPr>
                        <a:t>6</a:t>
                      </a:r>
                      <a:r>
                        <a:rPr lang="ja-JP" altLang="en-US" sz="1300" dirty="0">
                          <a:latin typeface="Meiryo UI" panose="020B0604030504040204" pitchFamily="50" charset="-128"/>
                          <a:ea typeface="Meiryo UI" panose="020B0604030504040204" pitchFamily="50" charset="-128"/>
                        </a:rPr>
                        <a:t>月</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７月</a:t>
                      </a:r>
                      <a:endParaRPr lang="en-US" altLang="ja-JP"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29015055"/>
                  </a:ext>
                </a:extLst>
              </a:tr>
              <a:tr h="692666">
                <a:tc>
                  <a:txBody>
                    <a:bodyPr/>
                    <a:lstStyle/>
                    <a:p>
                      <a:pPr algn="ctr"/>
                      <a:r>
                        <a:rPr lang="ja-JP" altLang="en-US" sz="1400" b="1" dirty="0">
                          <a:solidFill>
                            <a:schemeClr val="bg1"/>
                          </a:solidFill>
                          <a:latin typeface="Meiryo UI" panose="020B0604030504040204" pitchFamily="50" charset="-128"/>
                          <a:ea typeface="Meiryo UI" panose="020B0604030504040204" pitchFamily="50" charset="-128"/>
                        </a:rPr>
                        <a:t>利用申込・利用者の登録</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ts val="2500"/>
                        </a:lnSpc>
                        <a:spcBef>
                          <a:spcPts val="600"/>
                        </a:spcBef>
                        <a:spcAft>
                          <a:spcPts val="0"/>
                        </a:spcAft>
                        <a:buClrTx/>
                        <a:buSzTx/>
                        <a:buFontTx/>
                        <a:buNone/>
                        <a:tabLst/>
                        <a:defRPr/>
                      </a:pPr>
                      <a:r>
                        <a:rPr lang="ja-JP" altLang="en-US" sz="1300" dirty="0">
                          <a:latin typeface="Meiryo UI" panose="020B0604030504040204" pitchFamily="50" charset="-128"/>
                          <a:ea typeface="Meiryo UI" panose="020B0604030504040204" pitchFamily="50" charset="-128"/>
                        </a:rPr>
                        <a:t>パソコン等の環境確認後、オンラインサービスをご利用いただくための申込および利用者の登録をしていただきます。詳細はメールにてご案内します。</a:t>
                      </a:r>
                      <a:endParaRPr lang="en-US" altLang="ja-JP" sz="1300" dirty="0">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tc>
                  <a:txBody>
                    <a:bodyPr/>
                    <a:lstStyle/>
                    <a:p>
                      <a:pPr algn="ctr"/>
                      <a:r>
                        <a:rPr lang="en-US" altLang="ja-JP" sz="1300" dirty="0">
                          <a:latin typeface="Meiryo UI" panose="020B0604030504040204" pitchFamily="50" charset="-128"/>
                          <a:ea typeface="Meiryo UI" panose="020B0604030504040204" pitchFamily="50" charset="-128"/>
                        </a:rPr>
                        <a:t>2023</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7</a:t>
                      </a:r>
                      <a:r>
                        <a:rPr lang="ja-JP" altLang="en-US" sz="1300" dirty="0">
                          <a:latin typeface="Meiryo UI" panose="020B0604030504040204" pitchFamily="50" charset="-128"/>
                          <a:ea typeface="Meiryo UI" panose="020B0604030504040204" pitchFamily="50" charset="-128"/>
                        </a:rPr>
                        <a:t>月</a:t>
                      </a:r>
                      <a:endParaRPr lang="en-US" altLang="ja-JP" sz="1300" dirty="0">
                        <a:latin typeface="Meiryo UI" panose="020B0604030504040204" pitchFamily="50" charset="-128"/>
                        <a:ea typeface="Meiryo UI" panose="020B0604030504040204" pitchFamily="50" charset="-128"/>
                      </a:endParaRPr>
                    </a:p>
                    <a:p>
                      <a:pPr algn="ctr"/>
                      <a:r>
                        <a:rPr lang="ja-JP" altLang="en-US" sz="1300" dirty="0">
                          <a:solidFill>
                            <a:schemeClr val="tx1"/>
                          </a:solidFill>
                          <a:latin typeface="Meiryo UI" panose="020B0604030504040204" pitchFamily="50" charset="-128"/>
                          <a:ea typeface="Meiryo UI" panose="020B0604030504040204" pitchFamily="50" charset="-128"/>
                        </a:rPr>
                        <a:t>期限</a:t>
                      </a:r>
                      <a:endParaRPr lang="en-US" altLang="ja-JP"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3188453"/>
                  </a:ext>
                </a:extLst>
              </a:tr>
              <a:tr h="752792">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事務詳細のご連絡</a:t>
                      </a: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accent5">
                        <a:lumMod val="60000"/>
                        <a:lumOff val="40000"/>
                      </a:schemeClr>
                    </a:solidFill>
                  </a:tcPr>
                </a:tc>
                <a:tc>
                  <a:txBody>
                    <a:bodyPr/>
                    <a:lstStyle/>
                    <a:p>
                      <a:pPr>
                        <a:lnSpc>
                          <a:spcPts val="2500"/>
                        </a:lnSpc>
                        <a:spcBef>
                          <a:spcPts val="600"/>
                        </a:spcBef>
                      </a:pPr>
                      <a:r>
                        <a:rPr lang="ja-JP" altLang="en-US" sz="1300" dirty="0">
                          <a:latin typeface="Meiryo UI" panose="020B0604030504040204" pitchFamily="50" charset="-128"/>
                          <a:ea typeface="Meiryo UI" panose="020B0604030504040204" pitchFamily="50" charset="-128"/>
                        </a:rPr>
                        <a:t>変更後の事務マニュアルや帳票の提供とあわせて事務の詳細をご連絡します。事務の切り替え間際のお手続き期限についても説明します。</a:t>
                      </a:r>
                      <a:endParaRPr lang="en-US" altLang="ja-JP" sz="1300" dirty="0">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tc>
                  <a:txBody>
                    <a:bodyPr/>
                    <a:lstStyle/>
                    <a:p>
                      <a:pPr algn="ctr"/>
                      <a:r>
                        <a:rPr lang="en-US" altLang="ja-JP" sz="1300" dirty="0">
                          <a:latin typeface="Meiryo UI" panose="020B0604030504040204" pitchFamily="50" charset="-128"/>
                          <a:ea typeface="Meiryo UI" panose="020B0604030504040204" pitchFamily="50" charset="-128"/>
                        </a:rPr>
                        <a:t>2023</a:t>
                      </a:r>
                      <a:r>
                        <a:rPr lang="ja-JP" altLang="en-US" sz="1300" dirty="0">
                          <a:latin typeface="Meiryo UI" panose="020B0604030504040204" pitchFamily="50" charset="-128"/>
                          <a:ea typeface="Meiryo UI" panose="020B0604030504040204" pitchFamily="50" charset="-128"/>
                        </a:rPr>
                        <a:t>年</a:t>
                      </a:r>
                      <a:endParaRPr lang="en-US" altLang="ja-JP" sz="1300" dirty="0">
                        <a:latin typeface="Meiryo UI" panose="020B0604030504040204" pitchFamily="50" charset="-128"/>
                        <a:ea typeface="Meiryo UI" panose="020B0604030504040204" pitchFamily="50" charset="-128"/>
                      </a:endParaRPr>
                    </a:p>
                    <a:p>
                      <a:pPr algn="ctr"/>
                      <a:r>
                        <a:rPr lang="en-US" altLang="ja-JP" sz="1300" dirty="0">
                          <a:latin typeface="Meiryo UI" panose="020B0604030504040204" pitchFamily="50" charset="-128"/>
                          <a:ea typeface="Meiryo UI" panose="020B0604030504040204" pitchFamily="50" charset="-128"/>
                        </a:rPr>
                        <a:t>9~12</a:t>
                      </a:r>
                      <a:r>
                        <a:rPr lang="ja-JP" altLang="en-US" sz="1300" dirty="0">
                          <a:latin typeface="Meiryo UI" panose="020B0604030504040204" pitchFamily="50" charset="-128"/>
                          <a:ea typeface="Meiryo UI" panose="020B0604030504040204" pitchFamily="50" charset="-128"/>
                        </a:rPr>
                        <a:t>月</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37536278"/>
                  </a:ext>
                </a:extLst>
              </a:tr>
              <a:tr h="860211">
                <a:tc>
                  <a:txBody>
                    <a:bodyPr/>
                    <a:lstStyle/>
                    <a:p>
                      <a:pPr algn="ctr"/>
                      <a:r>
                        <a:rPr lang="ja-JP" altLang="en-US" sz="1400" b="1" dirty="0">
                          <a:solidFill>
                            <a:schemeClr val="bg1"/>
                          </a:solidFill>
                          <a:latin typeface="Meiryo UI" panose="020B0604030504040204" pitchFamily="50" charset="-128"/>
                          <a:ea typeface="Meiryo UI" panose="020B0604030504040204" pitchFamily="50" charset="-128"/>
                        </a:rPr>
                        <a:t>オンラインサービス</a:t>
                      </a:r>
                      <a:endParaRPr lang="en-US" altLang="ja-JP" sz="1400" b="1" dirty="0">
                        <a:solidFill>
                          <a:schemeClr val="bg1"/>
                        </a:solidFill>
                        <a:latin typeface="Meiryo UI" panose="020B0604030504040204" pitchFamily="50" charset="-128"/>
                        <a:ea typeface="Meiryo UI" panose="020B0604030504040204" pitchFamily="50" charset="-128"/>
                      </a:endParaRPr>
                    </a:p>
                    <a:p>
                      <a:pPr algn="ctr"/>
                      <a:r>
                        <a:rPr lang="ja-JP" altLang="en-US" sz="1400" b="1" dirty="0">
                          <a:solidFill>
                            <a:schemeClr val="bg1"/>
                          </a:solidFill>
                          <a:latin typeface="Meiryo UI" panose="020B0604030504040204" pitchFamily="50" charset="-128"/>
                          <a:ea typeface="Meiryo UI" panose="020B0604030504040204" pitchFamily="50" charset="-128"/>
                        </a:rPr>
                        <a:t>利用直前準備</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accent5">
                        <a:lumMod val="60000"/>
                        <a:lumOff val="40000"/>
                      </a:schemeClr>
                    </a:solidFill>
                  </a:tcPr>
                </a:tc>
                <a:tc>
                  <a:txBody>
                    <a:bodyPr/>
                    <a:lstStyle/>
                    <a:p>
                      <a:pPr>
                        <a:lnSpc>
                          <a:spcPts val="2500"/>
                        </a:lnSpc>
                        <a:spcBef>
                          <a:spcPts val="600"/>
                        </a:spcBef>
                      </a:pPr>
                      <a:r>
                        <a:rPr lang="ja-JP" altLang="en-US" sz="1300" dirty="0">
                          <a:latin typeface="Meiryo UI" panose="020B0604030504040204" pitchFamily="50" charset="-128"/>
                          <a:ea typeface="Meiryo UI" panose="020B0604030504040204" pitchFamily="50" charset="-128"/>
                        </a:rPr>
                        <a:t>オンラインサービスを利用いただくパソコンへソフトをインストール（クライアント認証）いただいた後、オンラインサービスへログインし、パスワードを設定していただきます。</a:t>
                      </a:r>
                      <a:endParaRPr kumimoji="1"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tc>
                  <a:txBody>
                    <a:bodyPr/>
                    <a:lstStyle/>
                    <a:p>
                      <a:pPr algn="ctr"/>
                      <a:r>
                        <a:rPr lang="en-US" altLang="ja-JP" sz="1300" dirty="0">
                          <a:latin typeface="Meiryo UI" panose="020B0604030504040204" pitchFamily="50" charset="-128"/>
                          <a:ea typeface="Meiryo UI" panose="020B0604030504040204" pitchFamily="50" charset="-128"/>
                        </a:rPr>
                        <a:t>2023</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a:t>
                      </a:r>
                      <a:endParaRPr kumimoji="1" lang="ja-JP" altLang="en-US" sz="13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77749960"/>
                  </a:ext>
                </a:extLst>
              </a:tr>
              <a:tr h="778960">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事務の変更</a:t>
                      </a: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accent5">
                        <a:lumMod val="60000"/>
                        <a:lumOff val="40000"/>
                      </a:schemeClr>
                    </a:solidFill>
                  </a:tcPr>
                </a:tc>
                <a:tc>
                  <a:txBody>
                    <a:bodyPr/>
                    <a:lstStyle/>
                    <a:p>
                      <a:pPr>
                        <a:lnSpc>
                          <a:spcPts val="2500"/>
                        </a:lnSpc>
                        <a:spcBef>
                          <a:spcPts val="600"/>
                        </a:spcBef>
                      </a:pPr>
                      <a:r>
                        <a:rPr kumimoji="1" lang="ja-JP" altLang="en-US" sz="1300" dirty="0">
                          <a:latin typeface="Meiryo UI" panose="020B0604030504040204" pitchFamily="50" charset="-128"/>
                          <a:ea typeface="Meiryo UI" panose="020B0604030504040204" pitchFamily="50" charset="-128"/>
                        </a:rPr>
                        <a:t>事務が切り替わります。</a:t>
                      </a: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tc>
                  <a:txBody>
                    <a:bodyPr/>
                    <a:lstStyle/>
                    <a:p>
                      <a:pPr algn="ctr"/>
                      <a:r>
                        <a:rPr kumimoji="1" lang="en-US" altLang="ja-JP" sz="1300" dirty="0">
                          <a:solidFill>
                            <a:schemeClr val="tx1"/>
                          </a:solidFill>
                          <a:latin typeface="Meiryo UI" panose="020B0604030504040204" pitchFamily="50" charset="-128"/>
                          <a:ea typeface="Meiryo UI" panose="020B0604030504040204" pitchFamily="50" charset="-128"/>
                        </a:rPr>
                        <a:t>2024</a:t>
                      </a:r>
                      <a:r>
                        <a:rPr kumimoji="1" lang="ja-JP" altLang="en-US" sz="1300" dirty="0">
                          <a:solidFill>
                            <a:schemeClr val="tx1"/>
                          </a:solidFill>
                          <a:latin typeface="Meiryo UI" panose="020B0604030504040204" pitchFamily="50" charset="-128"/>
                          <a:ea typeface="Meiryo UI" panose="020B0604030504040204" pitchFamily="50" charset="-128"/>
                        </a:rPr>
                        <a:t>年</a:t>
                      </a:r>
                      <a:r>
                        <a:rPr kumimoji="1" lang="en-US" altLang="ja-JP" sz="1300" dirty="0">
                          <a:solidFill>
                            <a:schemeClr val="tx1"/>
                          </a:solidFill>
                          <a:latin typeface="Meiryo UI" panose="020B0604030504040204" pitchFamily="50" charset="-128"/>
                          <a:ea typeface="Meiryo UI" panose="020B0604030504040204" pitchFamily="50" charset="-128"/>
                        </a:rPr>
                        <a:t>1</a:t>
                      </a:r>
                      <a:r>
                        <a:rPr kumimoji="1" lang="ja-JP" altLang="en-US" sz="1300" dirty="0">
                          <a:solidFill>
                            <a:schemeClr val="tx1"/>
                          </a:solidFill>
                          <a:latin typeface="Meiryo UI" panose="020B0604030504040204" pitchFamily="50" charset="-128"/>
                          <a:ea typeface="Meiryo UI" panose="020B0604030504040204" pitchFamily="50" charset="-128"/>
                        </a:rPr>
                        <a:t>月末</a:t>
                      </a:r>
                    </a:p>
                  </a:txBody>
                  <a:tcPr anchor="ct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32092704"/>
                  </a:ext>
                </a:extLst>
              </a:tr>
            </a:tbl>
          </a:graphicData>
        </a:graphic>
      </p:graphicFrame>
      <p:sp>
        <p:nvSpPr>
          <p:cNvPr id="10" name="コンテンツ プレースホルダー 3">
            <a:extLst>
              <a:ext uri="{FF2B5EF4-FFF2-40B4-BE49-F238E27FC236}">
                <a16:creationId xmlns:a16="http://schemas.microsoft.com/office/drawing/2014/main" id="{C86F77B5-1CFE-4FC2-AE91-6A5D68A03D3E}"/>
              </a:ext>
            </a:extLst>
          </p:cNvPr>
          <p:cNvSpPr txBox="1">
            <a:spLocks/>
          </p:cNvSpPr>
          <p:nvPr/>
        </p:nvSpPr>
        <p:spPr bwMode="auto">
          <a:xfrm>
            <a:off x="181780" y="6433056"/>
            <a:ext cx="7956000" cy="45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defTabSz="74295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1pPr>
            <a:lvl2pPr marL="557213" indent="-185738" defTabSz="742950">
              <a:spcBef>
                <a:spcPct val="20000"/>
              </a:spcBef>
              <a:buChar char="–"/>
              <a:defRPr kumimoji="1">
                <a:solidFill>
                  <a:schemeClr val="tx1"/>
                </a:solidFill>
                <a:latin typeface="Arial" panose="020B0604020202020204" pitchFamily="34" charset="0"/>
                <a:ea typeface="ＭＳ Ｐゴシック" panose="020B0600070205080204" pitchFamily="50" charset="-128"/>
              </a:defRPr>
            </a:lvl2pPr>
            <a:lvl3pPr marL="928688" indent="-185738" defTabSz="742950">
              <a:spcBef>
                <a:spcPct val="20000"/>
              </a:spcBef>
              <a:buChar char="•"/>
              <a:defRPr kumimoji="1" sz="1600">
                <a:solidFill>
                  <a:schemeClr val="tx1"/>
                </a:solidFill>
                <a:latin typeface="Arial" panose="020B0604020202020204" pitchFamily="34" charset="0"/>
                <a:ea typeface="ＭＳ Ｐゴシック" panose="020B0600070205080204" pitchFamily="50" charset="-128"/>
              </a:defRPr>
            </a:lvl3pPr>
            <a:lvl4pPr marL="1300163"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4pPr>
            <a:lvl5pPr marL="1671638" indent="-185738" defTabSz="74295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5pPr>
            <a:lvl6pPr marL="21288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6pPr>
            <a:lvl7pPr marL="25860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7pPr>
            <a:lvl8pPr marL="30432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8pPr>
            <a:lvl9pPr marL="3500438" indent="-185738" defTabSz="74295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9pPr>
          </a:lstStyle>
          <a:p>
            <a:pPr marL="0" indent="0">
              <a:spcBef>
                <a:spcPts val="300"/>
              </a:spcBef>
              <a:buClr>
                <a:schemeClr val="accent2">
                  <a:lumMod val="75000"/>
                </a:schemeClr>
              </a:buClr>
              <a:buNone/>
            </a:pPr>
            <a:r>
              <a:rPr lang="ja-JP" altLang="en-US" sz="1600" dirty="0">
                <a:latin typeface="Meiryo UI" panose="020B0604030504040204" pitchFamily="50" charset="-128"/>
                <a:ea typeface="Meiryo UI" panose="020B0604030504040204" pitchFamily="50" charset="-128"/>
              </a:rPr>
              <a:t>■現時点の予定となりますのでご依頼時期については変更となることがございます。</a:t>
            </a:r>
            <a:endParaRPr lang="en-US" altLang="ja-JP" sz="1600" dirty="0">
              <a:latin typeface="Meiryo UI" panose="020B0604030504040204" pitchFamily="50" charset="-128"/>
              <a:ea typeface="Meiryo UI" panose="020B0604030504040204" pitchFamily="50" charset="-128"/>
            </a:endParaRPr>
          </a:p>
          <a:p>
            <a:pPr marL="0" indent="0">
              <a:spcBef>
                <a:spcPts val="300"/>
              </a:spcBef>
              <a:buClr>
                <a:schemeClr val="accent2">
                  <a:lumMod val="75000"/>
                </a:schemeClr>
              </a:buClr>
              <a:buNone/>
            </a:pPr>
            <a:endParaRPr lang="en-US" altLang="ja-JP" sz="1600" dirty="0">
              <a:latin typeface="Meiryo UI" panose="020B0604030504040204" pitchFamily="50" charset="-128"/>
              <a:ea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4176DD1D-BF39-487A-806B-B2514CE1AA73}"/>
              </a:ext>
            </a:extLst>
          </p:cNvPr>
          <p:cNvSpPr>
            <a:spLocks noGrp="1"/>
          </p:cNvSpPr>
          <p:nvPr>
            <p:ph type="sldNum" sz="quarter" idx="12"/>
          </p:nvPr>
        </p:nvSpPr>
        <p:spPr>
          <a:xfrm>
            <a:off x="9360816" y="6476714"/>
            <a:ext cx="458036" cy="381286"/>
          </a:xfrm>
        </p:spPr>
        <p:txBody>
          <a:bodyPr/>
          <a:lstStyle/>
          <a:p>
            <a:fld id="{1AA20934-601D-4873-BB21-57E0EF4BED53}" type="slidenum">
              <a:rPr kumimoji="1" lang="ja-JP" altLang="en-US" smtClean="0"/>
              <a:pPr/>
              <a:t>7</a:t>
            </a:fld>
            <a:endParaRPr kumimoji="1" lang="ja-JP" altLang="en-US"/>
          </a:p>
        </p:txBody>
      </p:sp>
    </p:spTree>
    <p:extLst>
      <p:ext uri="{BB962C8B-B14F-4D97-AF65-F5344CB8AC3E}">
        <p14:creationId xmlns:p14="http://schemas.microsoft.com/office/powerpoint/2010/main" val="2243529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四角形吹き出し 2"/>
          <p:cNvSpPr/>
          <p:nvPr/>
        </p:nvSpPr>
        <p:spPr>
          <a:xfrm>
            <a:off x="505527" y="1144474"/>
            <a:ext cx="8833812" cy="5558188"/>
          </a:xfrm>
          <a:prstGeom prst="wedgeRectCallout">
            <a:avLst>
              <a:gd name="adj1" fmla="val -49701"/>
              <a:gd name="adj2" fmla="val -2481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3" name="表 62"/>
          <p:cNvGraphicFramePr>
            <a:graphicFrameLocks noGrp="1"/>
          </p:cNvGraphicFramePr>
          <p:nvPr>
            <p:extLst>
              <p:ext uri="{D42A27DB-BD31-4B8C-83A1-F6EECF244321}">
                <p14:modId xmlns:p14="http://schemas.microsoft.com/office/powerpoint/2010/main" val="1005607084"/>
              </p:ext>
            </p:extLst>
          </p:nvPr>
        </p:nvGraphicFramePr>
        <p:xfrm>
          <a:off x="976394" y="1335365"/>
          <a:ext cx="7799858" cy="4740586"/>
        </p:xfrm>
        <a:graphic>
          <a:graphicData uri="http://schemas.openxmlformats.org/drawingml/2006/table">
            <a:tbl>
              <a:tblPr>
                <a:tableStyleId>{5C22544A-7EE6-4342-B048-85BDC9FD1C3A}</a:tableStyleId>
              </a:tblPr>
              <a:tblGrid>
                <a:gridCol w="284165">
                  <a:extLst>
                    <a:ext uri="{9D8B030D-6E8A-4147-A177-3AD203B41FA5}">
                      <a16:colId xmlns:a16="http://schemas.microsoft.com/office/drawing/2014/main" val="3879665313"/>
                    </a:ext>
                  </a:extLst>
                </a:gridCol>
                <a:gridCol w="2465857">
                  <a:extLst>
                    <a:ext uri="{9D8B030D-6E8A-4147-A177-3AD203B41FA5}">
                      <a16:colId xmlns:a16="http://schemas.microsoft.com/office/drawing/2014/main" val="4283537136"/>
                    </a:ext>
                  </a:extLst>
                </a:gridCol>
                <a:gridCol w="2465857">
                  <a:extLst>
                    <a:ext uri="{9D8B030D-6E8A-4147-A177-3AD203B41FA5}">
                      <a16:colId xmlns:a16="http://schemas.microsoft.com/office/drawing/2014/main" val="2197302603"/>
                    </a:ext>
                  </a:extLst>
                </a:gridCol>
                <a:gridCol w="2583979">
                  <a:extLst>
                    <a:ext uri="{9D8B030D-6E8A-4147-A177-3AD203B41FA5}">
                      <a16:colId xmlns:a16="http://schemas.microsoft.com/office/drawing/2014/main" val="2235436395"/>
                    </a:ext>
                  </a:extLst>
                </a:gridCol>
              </a:tblGrid>
              <a:tr h="307349">
                <a:tc>
                  <a:txBody>
                    <a:bodyPr/>
                    <a:lstStyle/>
                    <a:p>
                      <a:pPr algn="ctr">
                        <a:spcAft>
                          <a:spcPts val="0"/>
                        </a:spcAft>
                        <a:tabLst>
                          <a:tab pos="1914525" algn="l"/>
                        </a:tabLst>
                      </a:pPr>
                      <a:endParaRPr lang="ja-JP" sz="18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664" marR="6266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tabLst>
                          <a:tab pos="1914525" algn="l"/>
                        </a:tabLst>
                      </a:pPr>
                      <a:r>
                        <a:rPr lang="ja-JP" altLang="en-US"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事業所の手続き</a:t>
                      </a:r>
                      <a:endParaRPr lang="ja-JP"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664" marR="62664"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accent5">
                        <a:lumMod val="60000"/>
                        <a:lumOff val="40000"/>
                      </a:schemeClr>
                    </a:solidFill>
                  </a:tcPr>
                </a:tc>
                <a:tc>
                  <a:txBody>
                    <a:bodyPr/>
                    <a:lstStyle/>
                    <a:p>
                      <a:pPr algn="ctr">
                        <a:spcAft>
                          <a:spcPts val="0"/>
                        </a:spcAft>
                        <a:tabLst>
                          <a:tab pos="1914525" algn="l"/>
                        </a:tabLst>
                      </a:pPr>
                      <a:r>
                        <a:rPr lang="ja-JP" altLang="en-US" sz="16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基金の手続き</a:t>
                      </a:r>
                      <a:endParaRPr lang="ja-JP"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664" marR="6266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accent5">
                        <a:lumMod val="60000"/>
                        <a:lumOff val="40000"/>
                      </a:schemeClr>
                    </a:solidFill>
                  </a:tcPr>
                </a:tc>
                <a:tc>
                  <a:txBody>
                    <a:bodyPr/>
                    <a:lstStyle/>
                    <a:p>
                      <a:pPr algn="ctr">
                        <a:spcAft>
                          <a:spcPts val="0"/>
                        </a:spcAft>
                        <a:tabLst>
                          <a:tab pos="1914525" algn="l"/>
                        </a:tabLst>
                      </a:pPr>
                      <a:r>
                        <a:rPr lang="ja-JP" altLang="en-US" sz="16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結果確認</a:t>
                      </a:r>
                      <a:endParaRPr lang="ja-JP"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664" marR="62664" marT="0" marB="0" anchor="ctr">
                    <a:lnL w="12700" cap="flat" cmpd="sng" algn="ctr">
                      <a:solidFill>
                        <a:schemeClr val="bg1"/>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697707802"/>
                  </a:ext>
                </a:extLst>
              </a:tr>
              <a:tr h="2032231">
                <a:tc>
                  <a:txBody>
                    <a:bodyPr/>
                    <a:lstStyle/>
                    <a:p>
                      <a:pPr algn="ctr">
                        <a:spcAft>
                          <a:spcPts val="0"/>
                        </a:spcAft>
                      </a:pPr>
                      <a:r>
                        <a:rPr lang="ja-JP" altLang="en-US" sz="16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現行</a:t>
                      </a:r>
                      <a:endParaRPr lang="ja-JP"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vert="eaVert"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60000"/>
                        <a:lumOff val="40000"/>
                      </a:schemeClr>
                    </a:solidFill>
                  </a:tcPr>
                </a:tc>
                <a:tc>
                  <a:txBody>
                    <a:bodyPr/>
                    <a:lstStyle/>
                    <a:p>
                      <a:pPr algn="ctr">
                        <a:spcAft>
                          <a:spcPts val="0"/>
                        </a:spcAft>
                      </a:pP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tc>
                  <a:txBody>
                    <a:bodyPr/>
                    <a:lstStyle/>
                    <a:p>
                      <a:pPr algn="ctr">
                        <a:spcAft>
                          <a:spcPts val="0"/>
                        </a:spcAf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tc>
                  <a:txBody>
                    <a:bodyPr/>
                    <a:lstStyle/>
                    <a:p>
                      <a:pPr algn="ctr">
                        <a:spcAft>
                          <a:spcPts val="0"/>
                        </a:spcAf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extLst>
                  <a:ext uri="{0D108BD9-81ED-4DB2-BD59-A6C34878D82A}">
                    <a16:rowId xmlns:a16="http://schemas.microsoft.com/office/drawing/2014/main" val="2531383888"/>
                  </a:ext>
                </a:extLst>
              </a:tr>
              <a:tr h="2401006">
                <a:tc>
                  <a:txBody>
                    <a:bodyPr/>
                    <a:lstStyle/>
                    <a:p>
                      <a:pPr algn="ctr">
                        <a:spcAft>
                          <a:spcPts val="0"/>
                        </a:spcAft>
                      </a:pPr>
                      <a:r>
                        <a:rPr lang="ja-JP" altLang="en-US" sz="16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変更後</a:t>
                      </a:r>
                      <a:endParaRPr lang="ja-JP" sz="16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vert="eaVert"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accent5">
                        <a:lumMod val="60000"/>
                        <a:lumOff val="40000"/>
                      </a:schemeClr>
                    </a:solidFill>
                  </a:tcPr>
                </a:tc>
                <a:tc>
                  <a:txBody>
                    <a:bodyPr/>
                    <a:lstStyle/>
                    <a:p>
                      <a:pPr algn="ctr">
                        <a:spcAft>
                          <a:spcPts val="0"/>
                        </a:spcAft>
                      </a:pP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tc>
                  <a:txBody>
                    <a:bodyPr/>
                    <a:lstStyle/>
                    <a:p>
                      <a:pPr algn="ctr">
                        <a:spcAft>
                          <a:spcPts val="0"/>
                        </a:spcAf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tc>
                  <a:txBody>
                    <a:bodyPr/>
                    <a:lstStyle/>
                    <a:p>
                      <a:pPr algn="ctr">
                        <a:spcAft>
                          <a:spcPts val="0"/>
                        </a:spcAf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9525" marB="0" anchor="ctr">
                    <a:lnL w="12700" cap="flat" cmpd="sng" algn="ctr">
                      <a:solidFill>
                        <a:srgbClr val="3797A7"/>
                      </a:solidFill>
                      <a:prstDash val="solid"/>
                      <a:round/>
                      <a:headEnd type="none" w="med" len="med"/>
                      <a:tailEnd type="none" w="med" len="med"/>
                    </a:lnL>
                    <a:lnR w="12700" cap="flat" cmpd="sng" algn="ctr">
                      <a:solidFill>
                        <a:srgbClr val="3797A7"/>
                      </a:solidFill>
                      <a:prstDash val="solid"/>
                      <a:round/>
                      <a:headEnd type="none" w="med" len="med"/>
                      <a:tailEnd type="none" w="med" len="med"/>
                    </a:lnR>
                    <a:lnT w="12700" cap="flat" cmpd="sng" algn="ctr">
                      <a:solidFill>
                        <a:srgbClr val="3797A7"/>
                      </a:solidFill>
                      <a:prstDash val="solid"/>
                      <a:round/>
                      <a:headEnd type="none" w="med" len="med"/>
                      <a:tailEnd type="none" w="med" len="med"/>
                    </a:lnT>
                    <a:lnB w="12700" cap="flat" cmpd="sng" algn="ctr">
                      <a:solidFill>
                        <a:srgbClr val="3797A7"/>
                      </a:solidFill>
                      <a:prstDash val="solid"/>
                      <a:round/>
                      <a:headEnd type="none" w="med" len="med"/>
                      <a:tailEnd type="none" w="med" len="med"/>
                    </a:lnB>
                    <a:solidFill>
                      <a:schemeClr val="bg1"/>
                    </a:solidFill>
                  </a:tcPr>
                </a:tc>
                <a:extLst>
                  <a:ext uri="{0D108BD9-81ED-4DB2-BD59-A6C34878D82A}">
                    <a16:rowId xmlns:a16="http://schemas.microsoft.com/office/drawing/2014/main" val="65696830"/>
                  </a:ext>
                </a:extLst>
              </a:tr>
            </a:tbl>
          </a:graphicData>
        </a:graphic>
      </p:graphicFrame>
      <p:sp>
        <p:nvSpPr>
          <p:cNvPr id="68" name="テキスト ボックス 67"/>
          <p:cNvSpPr txBox="1"/>
          <p:nvPr/>
        </p:nvSpPr>
        <p:spPr>
          <a:xfrm>
            <a:off x="3780786" y="2930695"/>
            <a:ext cx="2236683" cy="503590"/>
          </a:xfrm>
          <a:prstGeom prst="rect">
            <a:avLst/>
          </a:prstGeom>
          <a:noFill/>
          <a:ln w="12700">
            <a:solidFill>
              <a:schemeClr val="accent6">
                <a:lumMod val="75000"/>
              </a:schemeClr>
            </a:solidFill>
          </a:ln>
        </p:spPr>
        <p:txBody>
          <a:bodyPr wrap="square" lIns="36000" tIns="36000" rIns="36000" bIns="36000" rtlCol="0" anchor="ctr" anchorCtr="0">
            <a:spAutoFit/>
          </a:bodyPr>
          <a:lstStyle/>
          <a:p>
            <a:r>
              <a:rPr kumimoji="1" lang="ja-JP" altLang="en-US" sz="1400" dirty="0">
                <a:latin typeface="Meiryo UI" panose="020B0604030504040204" pitchFamily="50" charset="-128"/>
                <a:ea typeface="Meiryo UI" panose="020B0604030504040204" pitchFamily="50" charset="-128"/>
              </a:rPr>
              <a:t>「加入者通知書」の内容を確認のうえ、住友生命へ郵送</a:t>
            </a:r>
          </a:p>
        </p:txBody>
      </p:sp>
      <p:sp>
        <p:nvSpPr>
          <p:cNvPr id="74" name="AutoShape 2"/>
          <p:cNvSpPr>
            <a:spLocks noChangeArrowheads="1"/>
          </p:cNvSpPr>
          <p:nvPr/>
        </p:nvSpPr>
        <p:spPr bwMode="auto">
          <a:xfrm>
            <a:off x="4596057" y="2043951"/>
            <a:ext cx="551007" cy="571145"/>
          </a:xfrm>
          <a:prstGeom prst="foldedCorner">
            <a:avLst>
              <a:gd name="adj" fmla="val 22065"/>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dirty="0"/>
          </a:p>
        </p:txBody>
      </p:sp>
      <p:sp>
        <p:nvSpPr>
          <p:cNvPr id="75" name="楕円 56"/>
          <p:cNvSpPr/>
          <p:nvPr/>
        </p:nvSpPr>
        <p:spPr>
          <a:xfrm>
            <a:off x="4538535" y="1933928"/>
            <a:ext cx="289078" cy="294168"/>
          </a:xfrm>
          <a:prstGeom prst="ellipse">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a:t>
            </a:r>
          </a:p>
        </p:txBody>
      </p:sp>
      <p:sp>
        <p:nvSpPr>
          <p:cNvPr id="78" name="テキスト ボックス 77"/>
          <p:cNvSpPr txBox="1"/>
          <p:nvPr/>
        </p:nvSpPr>
        <p:spPr>
          <a:xfrm>
            <a:off x="6260006" y="2922713"/>
            <a:ext cx="2277272" cy="503590"/>
          </a:xfrm>
          <a:prstGeom prst="rect">
            <a:avLst/>
          </a:prstGeom>
          <a:noFill/>
          <a:ln w="12700">
            <a:solidFill>
              <a:schemeClr val="accent6">
                <a:lumMod val="75000"/>
              </a:schemeClr>
            </a:solidFill>
          </a:ln>
        </p:spPr>
        <p:txBody>
          <a:bodyPr wrap="square" lIns="36000" tIns="36000" rIns="36000" bIns="36000" rtlCol="0" anchor="ctr" anchorCtr="0">
            <a:spAutoFit/>
          </a:bodyPr>
          <a:lstStyle/>
          <a:p>
            <a:r>
              <a:rPr kumimoji="1" lang="ja-JP" altLang="en-US" sz="1400" dirty="0">
                <a:latin typeface="Meiryo UI" panose="020B0604030504040204" pitchFamily="50" charset="-128"/>
                <a:ea typeface="Meiryo UI" panose="020B0604030504040204" pitchFamily="50" charset="-128"/>
              </a:rPr>
              <a:t>基金・事業所は「決定通知書」によりお手続き結果を確認</a:t>
            </a:r>
          </a:p>
        </p:txBody>
      </p:sp>
      <p:sp>
        <p:nvSpPr>
          <p:cNvPr id="89" name="laptop"/>
          <p:cNvSpPr>
            <a:spLocks noEditPoints="1" noChangeArrowheads="1"/>
          </p:cNvSpPr>
          <p:nvPr/>
        </p:nvSpPr>
        <p:spPr bwMode="auto">
          <a:xfrm>
            <a:off x="7018435" y="3956437"/>
            <a:ext cx="730250" cy="568325"/>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0" name="楕円 89"/>
          <p:cNvSpPr/>
          <p:nvPr/>
        </p:nvSpPr>
        <p:spPr>
          <a:xfrm>
            <a:off x="6743048" y="3978077"/>
            <a:ext cx="289078" cy="459757"/>
          </a:xfrm>
          <a:prstGeom prst="ellipse">
            <a:avLst/>
          </a:prstGeom>
          <a:solidFill>
            <a:srgbClr val="002060"/>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1" name="片側の 2 つの角を丸めた四角形 90"/>
          <p:cNvSpPr/>
          <p:nvPr/>
        </p:nvSpPr>
        <p:spPr>
          <a:xfrm>
            <a:off x="6654155" y="4325034"/>
            <a:ext cx="466864" cy="399456"/>
          </a:xfrm>
          <a:prstGeom prst="round2SameRect">
            <a:avLst>
              <a:gd name="adj1" fmla="val 48375"/>
              <a:gd name="adj2" fmla="val 0"/>
            </a:avLst>
          </a:prstGeom>
          <a:solidFill>
            <a:srgbClr val="002060"/>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5" name="タイトル 7"/>
          <p:cNvSpPr txBox="1">
            <a:spLocks/>
          </p:cNvSpPr>
          <p:nvPr/>
        </p:nvSpPr>
        <p:spPr>
          <a:xfrm>
            <a:off x="542401" y="757475"/>
            <a:ext cx="3539405" cy="266802"/>
          </a:xfrm>
          <a:prstGeom prst="roundRect">
            <a:avLst>
              <a:gd name="adj" fmla="val 22949"/>
            </a:avLst>
          </a:prstGeom>
          <a:solidFill>
            <a:srgbClr val="FF9999"/>
          </a:solidFill>
          <a:ln>
            <a:noFill/>
          </a:ln>
        </p:spPr>
        <p:txBody>
          <a:bodyPr wrap="square" lIns="36000" tIns="0" rIns="36000" bIns="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700"/>
              </a:lnSpc>
              <a:defRPr/>
            </a:pPr>
            <a:r>
              <a:rPr lang="ja-JP" altLang="en-US"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（例）追加加入の場合</a:t>
            </a:r>
          </a:p>
        </p:txBody>
      </p:sp>
      <p:sp>
        <p:nvSpPr>
          <p:cNvPr id="47" name="テキスト ボックス 46">
            <a:extLst>
              <a:ext uri="{FF2B5EF4-FFF2-40B4-BE49-F238E27FC236}">
                <a16:creationId xmlns:a16="http://schemas.microsoft.com/office/drawing/2014/main" id="{A174069F-5E2A-4618-88F0-7337E6D93F06}"/>
              </a:ext>
            </a:extLst>
          </p:cNvPr>
          <p:cNvSpPr txBox="1"/>
          <p:nvPr/>
        </p:nvSpPr>
        <p:spPr>
          <a:xfrm>
            <a:off x="955126" y="6149637"/>
            <a:ext cx="8409555" cy="288147"/>
          </a:xfrm>
          <a:prstGeom prst="rect">
            <a:avLst/>
          </a:prstGeom>
          <a:noFill/>
          <a:ln w="12700">
            <a:noFill/>
          </a:ln>
        </p:spPr>
        <p:txBody>
          <a:bodyPr wrap="square" lIns="36000" tIns="36000" rIns="36000" bIns="36000" rtlCol="0" anchor="ctr" anchorCtr="0">
            <a:spAutoFit/>
          </a:bodyPr>
          <a:lstStyle/>
          <a:p>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 手続き書類の様式は現行から変更となります。</a:t>
            </a:r>
            <a:endParaRPr kumimoji="1" lang="ja-JP" altLang="en-US" sz="1400" dirty="0">
              <a:latin typeface="Meiryo UI" panose="020B0604030504040204" pitchFamily="50" charset="-128"/>
              <a:ea typeface="Meiryo UI" panose="020B0604030504040204" pitchFamily="50" charset="-128"/>
            </a:endParaRPr>
          </a:p>
        </p:txBody>
      </p:sp>
      <p:sp>
        <p:nvSpPr>
          <p:cNvPr id="51" name="右矢印 93">
            <a:extLst>
              <a:ext uri="{FF2B5EF4-FFF2-40B4-BE49-F238E27FC236}">
                <a16:creationId xmlns:a16="http://schemas.microsoft.com/office/drawing/2014/main" id="{A890DE9D-AEE8-4D48-BC0E-5D8FA4FF49E1}"/>
              </a:ext>
            </a:extLst>
          </p:cNvPr>
          <p:cNvSpPr/>
          <p:nvPr/>
        </p:nvSpPr>
        <p:spPr>
          <a:xfrm>
            <a:off x="3504255" y="2138380"/>
            <a:ext cx="356830" cy="60026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右矢印 93">
            <a:extLst>
              <a:ext uri="{FF2B5EF4-FFF2-40B4-BE49-F238E27FC236}">
                <a16:creationId xmlns:a16="http://schemas.microsoft.com/office/drawing/2014/main" id="{748F9488-DB70-43A9-A4F2-B996FCADB8E9}"/>
              </a:ext>
            </a:extLst>
          </p:cNvPr>
          <p:cNvSpPr/>
          <p:nvPr/>
        </p:nvSpPr>
        <p:spPr>
          <a:xfrm>
            <a:off x="3529572" y="4277595"/>
            <a:ext cx="356830" cy="60026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右矢印 97">
            <a:extLst>
              <a:ext uri="{FF2B5EF4-FFF2-40B4-BE49-F238E27FC236}">
                <a16:creationId xmlns:a16="http://schemas.microsoft.com/office/drawing/2014/main" id="{2B7F9295-0936-4AA9-B120-A1A8182886C4}"/>
              </a:ext>
            </a:extLst>
          </p:cNvPr>
          <p:cNvSpPr/>
          <p:nvPr/>
        </p:nvSpPr>
        <p:spPr>
          <a:xfrm>
            <a:off x="5992030" y="4316962"/>
            <a:ext cx="356830" cy="60026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スライド番号プレースホルダー 11">
            <a:extLst>
              <a:ext uri="{FF2B5EF4-FFF2-40B4-BE49-F238E27FC236}">
                <a16:creationId xmlns:a16="http://schemas.microsoft.com/office/drawing/2014/main" id="{DB732470-1C98-4D09-8620-E7F729E63183}"/>
              </a:ext>
            </a:extLst>
          </p:cNvPr>
          <p:cNvSpPr>
            <a:spLocks noGrp="1"/>
          </p:cNvSpPr>
          <p:nvPr>
            <p:ph type="sldNum" sz="quarter" idx="12"/>
          </p:nvPr>
        </p:nvSpPr>
        <p:spPr>
          <a:xfrm>
            <a:off x="7620725" y="6435129"/>
            <a:ext cx="2228850" cy="365125"/>
          </a:xfrm>
        </p:spPr>
        <p:txBody>
          <a:bodyPr/>
          <a:lstStyle/>
          <a:p>
            <a:fld id="{1AA20934-601D-4873-BB21-57E0EF4BED53}" type="slidenum">
              <a:rPr kumimoji="1" lang="ja-JP" altLang="en-US" smtClean="0"/>
              <a:pPr/>
              <a:t>8</a:t>
            </a:fld>
            <a:endParaRPr kumimoji="1" lang="ja-JP" altLang="en-US" dirty="0"/>
          </a:p>
        </p:txBody>
      </p:sp>
      <p:sp>
        <p:nvSpPr>
          <p:cNvPr id="58" name="テキスト ボックス 57">
            <a:extLst>
              <a:ext uri="{FF2B5EF4-FFF2-40B4-BE49-F238E27FC236}">
                <a16:creationId xmlns:a16="http://schemas.microsoft.com/office/drawing/2014/main" id="{9537DF7F-F47A-46B4-8044-7C9E9F8B97B4}"/>
              </a:ext>
            </a:extLst>
          </p:cNvPr>
          <p:cNvSpPr txBox="1"/>
          <p:nvPr/>
        </p:nvSpPr>
        <p:spPr>
          <a:xfrm>
            <a:off x="1404214" y="2846411"/>
            <a:ext cx="2188197" cy="720000"/>
          </a:xfrm>
          <a:prstGeom prst="rect">
            <a:avLst/>
          </a:prstGeom>
          <a:noFill/>
          <a:ln w="12700">
            <a:solidFill>
              <a:schemeClr val="accent6">
                <a:lumMod val="75000"/>
              </a:schemeClr>
            </a:solidFill>
          </a:ln>
        </p:spPr>
        <p:txBody>
          <a:bodyPr wrap="square" lIns="36000" tIns="36000" rIns="36000" bIns="36000" rtlCol="0" anchor="ctr" anchorCtr="0">
            <a:noAutofit/>
          </a:bodyPr>
          <a:lstStyle/>
          <a:p>
            <a:r>
              <a:rPr kumimoji="1" lang="ja-JP" altLang="en-US" sz="1400" dirty="0">
                <a:latin typeface="Meiryo UI" panose="020B0604030504040204" pitchFamily="50" charset="-128"/>
                <a:ea typeface="Meiryo UI" panose="020B0604030504040204" pitchFamily="50" charset="-128"/>
              </a:rPr>
              <a:t>「加入者通知書」に追加加入者について必要事項を記入し基金あて郵送</a:t>
            </a:r>
          </a:p>
        </p:txBody>
      </p:sp>
      <p:sp>
        <p:nvSpPr>
          <p:cNvPr id="67" name="AutoShape 2">
            <a:extLst>
              <a:ext uri="{FF2B5EF4-FFF2-40B4-BE49-F238E27FC236}">
                <a16:creationId xmlns:a16="http://schemas.microsoft.com/office/drawing/2014/main" id="{732DCF86-8782-4EA6-B1C5-2AC30A42A986}"/>
              </a:ext>
            </a:extLst>
          </p:cNvPr>
          <p:cNvSpPr>
            <a:spLocks noChangeArrowheads="1"/>
          </p:cNvSpPr>
          <p:nvPr/>
        </p:nvSpPr>
        <p:spPr bwMode="auto">
          <a:xfrm>
            <a:off x="2177834" y="2047683"/>
            <a:ext cx="551007" cy="571145"/>
          </a:xfrm>
          <a:prstGeom prst="foldedCorner">
            <a:avLst>
              <a:gd name="adj" fmla="val 22065"/>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dirty="0"/>
          </a:p>
        </p:txBody>
      </p:sp>
      <p:sp>
        <p:nvSpPr>
          <p:cNvPr id="69" name="楕円 56">
            <a:extLst>
              <a:ext uri="{FF2B5EF4-FFF2-40B4-BE49-F238E27FC236}">
                <a16:creationId xmlns:a16="http://schemas.microsoft.com/office/drawing/2014/main" id="{5248B3A5-73D9-4983-92E3-A79F76FFFAA7}"/>
              </a:ext>
            </a:extLst>
          </p:cNvPr>
          <p:cNvSpPr/>
          <p:nvPr/>
        </p:nvSpPr>
        <p:spPr>
          <a:xfrm>
            <a:off x="1989693" y="1938241"/>
            <a:ext cx="289078" cy="294168"/>
          </a:xfrm>
          <a:prstGeom prst="ellipse">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a:t>
            </a:r>
          </a:p>
        </p:txBody>
      </p:sp>
      <p:sp>
        <p:nvSpPr>
          <p:cNvPr id="70" name="右矢印 93">
            <a:extLst>
              <a:ext uri="{FF2B5EF4-FFF2-40B4-BE49-F238E27FC236}">
                <a16:creationId xmlns:a16="http://schemas.microsoft.com/office/drawing/2014/main" id="{A41CE55B-820F-4DCB-9B1D-431F213BC772}"/>
              </a:ext>
            </a:extLst>
          </p:cNvPr>
          <p:cNvSpPr/>
          <p:nvPr/>
        </p:nvSpPr>
        <p:spPr>
          <a:xfrm>
            <a:off x="5983032" y="2156096"/>
            <a:ext cx="356830" cy="600268"/>
          </a:xfrm>
          <a:prstGeom prst="rightArrow">
            <a:avLst/>
          </a:prstGeom>
          <a:solidFill>
            <a:schemeClr val="accent6">
              <a:lumMod val="60000"/>
              <a:lumOff val="40000"/>
            </a:schemeClr>
          </a:solidFill>
          <a:ln w="9525" cap="flat" cmpd="sng" algn="ctr">
            <a:solidFill>
              <a:srgbClr val="E7E6E6">
                <a:lumMod val="90000"/>
              </a:srgbClr>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AutoShape 2">
            <a:extLst>
              <a:ext uri="{FF2B5EF4-FFF2-40B4-BE49-F238E27FC236}">
                <a16:creationId xmlns:a16="http://schemas.microsoft.com/office/drawing/2014/main" id="{288B361F-07B9-4997-A1BA-7F08A334B13A}"/>
              </a:ext>
            </a:extLst>
          </p:cNvPr>
          <p:cNvSpPr>
            <a:spLocks noChangeArrowheads="1"/>
          </p:cNvSpPr>
          <p:nvPr/>
        </p:nvSpPr>
        <p:spPr bwMode="auto">
          <a:xfrm>
            <a:off x="7058952" y="2052301"/>
            <a:ext cx="551007" cy="571145"/>
          </a:xfrm>
          <a:prstGeom prst="foldedCorner">
            <a:avLst>
              <a:gd name="adj" fmla="val 22065"/>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dirty="0"/>
          </a:p>
        </p:txBody>
      </p:sp>
      <p:sp>
        <p:nvSpPr>
          <p:cNvPr id="77" name="楕円 76"/>
          <p:cNvSpPr/>
          <p:nvPr/>
        </p:nvSpPr>
        <p:spPr>
          <a:xfrm>
            <a:off x="6917762" y="1933928"/>
            <a:ext cx="308014" cy="357928"/>
          </a:xfrm>
          <a:prstGeom prst="ellipse">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a:t>
            </a:r>
          </a:p>
        </p:txBody>
      </p:sp>
      <p:sp>
        <p:nvSpPr>
          <p:cNvPr id="107" name="テキスト ボックス 106">
            <a:extLst>
              <a:ext uri="{FF2B5EF4-FFF2-40B4-BE49-F238E27FC236}">
                <a16:creationId xmlns:a16="http://schemas.microsoft.com/office/drawing/2014/main" id="{EFE0A0AC-DFCD-44F8-BF36-C29C613B4D6B}"/>
              </a:ext>
            </a:extLst>
          </p:cNvPr>
          <p:cNvSpPr txBox="1"/>
          <p:nvPr/>
        </p:nvSpPr>
        <p:spPr>
          <a:xfrm>
            <a:off x="6297044" y="4779122"/>
            <a:ext cx="2361085" cy="1149921"/>
          </a:xfrm>
          <a:prstGeom prst="rect">
            <a:avLst/>
          </a:prstGeom>
          <a:noFill/>
          <a:ln w="12700">
            <a:solidFill>
              <a:schemeClr val="accent6">
                <a:lumMod val="75000"/>
              </a:schemeClr>
            </a:solidFill>
          </a:ln>
        </p:spPr>
        <p:txBody>
          <a:bodyPr wrap="square" lIns="36000" tIns="36000" rIns="36000" bIns="36000" rtlCol="0" anchor="ctr" anchorCtr="0">
            <a:spAutoFit/>
          </a:bodyPr>
          <a:lstStyle/>
          <a:p>
            <a:r>
              <a:rPr kumimoji="1" lang="ja-JP" altLang="en-US" sz="1400" dirty="0">
                <a:latin typeface="Meiryo UI" panose="020B0604030504040204" pitchFamily="50" charset="-128"/>
                <a:ea typeface="Meiryo UI" panose="020B0604030504040204" pitchFamily="50" charset="-128"/>
              </a:rPr>
              <a:t>基金はオンラインサービスの掲示板で「お手続きの完了連絡」を確認</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事業所は基金から送付される「加入者台帳」等で結果を確認</a:t>
            </a:r>
          </a:p>
        </p:txBody>
      </p:sp>
      <p:sp>
        <p:nvSpPr>
          <p:cNvPr id="110" name="laptop">
            <a:extLst>
              <a:ext uri="{FF2B5EF4-FFF2-40B4-BE49-F238E27FC236}">
                <a16:creationId xmlns:a16="http://schemas.microsoft.com/office/drawing/2014/main" id="{D6C8B15F-9850-4F6A-BC57-50BF8805928F}"/>
              </a:ext>
            </a:extLst>
          </p:cNvPr>
          <p:cNvSpPr>
            <a:spLocks noEditPoints="1" noChangeArrowheads="1"/>
          </p:cNvSpPr>
          <p:nvPr/>
        </p:nvSpPr>
        <p:spPr bwMode="auto">
          <a:xfrm>
            <a:off x="4794779" y="4055601"/>
            <a:ext cx="730250" cy="568325"/>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11" name="片側の 2 つの角を丸めた四角形 81">
            <a:extLst>
              <a:ext uri="{FF2B5EF4-FFF2-40B4-BE49-F238E27FC236}">
                <a16:creationId xmlns:a16="http://schemas.microsoft.com/office/drawing/2014/main" id="{95C7C485-C343-4A3D-9D4E-310613BA2303}"/>
              </a:ext>
            </a:extLst>
          </p:cNvPr>
          <p:cNvSpPr/>
          <p:nvPr/>
        </p:nvSpPr>
        <p:spPr>
          <a:xfrm>
            <a:off x="4343243" y="4517774"/>
            <a:ext cx="466864" cy="399456"/>
          </a:xfrm>
          <a:prstGeom prst="round2SameRect">
            <a:avLst>
              <a:gd name="adj1" fmla="val 48375"/>
              <a:gd name="adj2" fmla="val 0"/>
            </a:avLst>
          </a:prstGeom>
          <a:solidFill>
            <a:srgbClr val="002060"/>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2" name="楕円 111">
            <a:extLst>
              <a:ext uri="{FF2B5EF4-FFF2-40B4-BE49-F238E27FC236}">
                <a16:creationId xmlns:a16="http://schemas.microsoft.com/office/drawing/2014/main" id="{9BCC00B5-0C75-4C2F-B1CD-F449001B6A05}"/>
              </a:ext>
            </a:extLst>
          </p:cNvPr>
          <p:cNvSpPr/>
          <p:nvPr/>
        </p:nvSpPr>
        <p:spPr>
          <a:xfrm>
            <a:off x="4432136" y="4195829"/>
            <a:ext cx="289078" cy="459757"/>
          </a:xfrm>
          <a:prstGeom prst="ellipse">
            <a:avLst/>
          </a:prstGeom>
          <a:solidFill>
            <a:srgbClr val="002060"/>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3" name="テキスト ボックス 112">
            <a:extLst>
              <a:ext uri="{FF2B5EF4-FFF2-40B4-BE49-F238E27FC236}">
                <a16:creationId xmlns:a16="http://schemas.microsoft.com/office/drawing/2014/main" id="{382E387F-71C1-4E0D-B13C-17C4B3D56EDD}"/>
              </a:ext>
            </a:extLst>
          </p:cNvPr>
          <p:cNvSpPr txBox="1"/>
          <p:nvPr/>
        </p:nvSpPr>
        <p:spPr>
          <a:xfrm>
            <a:off x="3813636" y="4978377"/>
            <a:ext cx="2236683" cy="719034"/>
          </a:xfrm>
          <a:prstGeom prst="rect">
            <a:avLst/>
          </a:prstGeom>
          <a:noFill/>
          <a:ln w="12700">
            <a:solidFill>
              <a:schemeClr val="accent6">
                <a:lumMod val="75000"/>
              </a:schemeClr>
            </a:solidFill>
          </a:ln>
        </p:spPr>
        <p:txBody>
          <a:bodyPr wrap="square" lIns="36000" tIns="36000" rIns="36000" bIns="36000" rtlCol="0" anchor="ctr" anchorCtr="0">
            <a:spAutoFit/>
          </a:bodyPr>
          <a:lstStyle/>
          <a:p>
            <a:r>
              <a:rPr kumimoji="1" lang="ja-JP" altLang="en-US" sz="1400" dirty="0">
                <a:latin typeface="Meiryo UI" panose="020B0604030504040204" pitchFamily="50" charset="-128"/>
                <a:ea typeface="Meiryo UI" panose="020B0604030504040204" pitchFamily="50" charset="-128"/>
              </a:rPr>
              <a:t>「加入者通知書」の内容を確認し、オンラインサービス上で入力・伝送</a:t>
            </a:r>
          </a:p>
        </p:txBody>
      </p:sp>
      <p:sp>
        <p:nvSpPr>
          <p:cNvPr id="34" name="AutoShape 2">
            <a:extLst>
              <a:ext uri="{FF2B5EF4-FFF2-40B4-BE49-F238E27FC236}">
                <a16:creationId xmlns:a16="http://schemas.microsoft.com/office/drawing/2014/main" id="{3AF0A96B-B562-4026-B0E4-77C628F76DF4}"/>
              </a:ext>
            </a:extLst>
          </p:cNvPr>
          <p:cNvSpPr>
            <a:spLocks noChangeArrowheads="1"/>
          </p:cNvSpPr>
          <p:nvPr/>
        </p:nvSpPr>
        <p:spPr bwMode="auto">
          <a:xfrm>
            <a:off x="2138117" y="4225541"/>
            <a:ext cx="551007" cy="571145"/>
          </a:xfrm>
          <a:prstGeom prst="foldedCorner">
            <a:avLst>
              <a:gd name="adj" fmla="val 22065"/>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dirty="0"/>
          </a:p>
        </p:txBody>
      </p:sp>
      <p:sp>
        <p:nvSpPr>
          <p:cNvPr id="35" name="楕円 56">
            <a:extLst>
              <a:ext uri="{FF2B5EF4-FFF2-40B4-BE49-F238E27FC236}">
                <a16:creationId xmlns:a16="http://schemas.microsoft.com/office/drawing/2014/main" id="{D14F1828-1B3B-4C0B-8906-3821B4B0065A}"/>
              </a:ext>
            </a:extLst>
          </p:cNvPr>
          <p:cNvSpPr/>
          <p:nvPr/>
        </p:nvSpPr>
        <p:spPr>
          <a:xfrm>
            <a:off x="1975122" y="4123828"/>
            <a:ext cx="289078" cy="294168"/>
          </a:xfrm>
          <a:prstGeom prst="ellipse">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a:t>
            </a:r>
          </a:p>
        </p:txBody>
      </p:sp>
      <p:sp>
        <p:nvSpPr>
          <p:cNvPr id="36" name="テキスト ボックス 35">
            <a:extLst>
              <a:ext uri="{FF2B5EF4-FFF2-40B4-BE49-F238E27FC236}">
                <a16:creationId xmlns:a16="http://schemas.microsoft.com/office/drawing/2014/main" id="{9290E252-2B47-4A6C-A377-D5EE69839CCE}"/>
              </a:ext>
            </a:extLst>
          </p:cNvPr>
          <p:cNvSpPr txBox="1"/>
          <p:nvPr/>
        </p:nvSpPr>
        <p:spPr>
          <a:xfrm>
            <a:off x="1399956" y="4987577"/>
            <a:ext cx="2188197" cy="720000"/>
          </a:xfrm>
          <a:prstGeom prst="rect">
            <a:avLst/>
          </a:prstGeom>
          <a:noFill/>
          <a:ln w="12700">
            <a:solidFill>
              <a:schemeClr val="accent6">
                <a:lumMod val="75000"/>
              </a:schemeClr>
            </a:solidFill>
          </a:ln>
        </p:spPr>
        <p:txBody>
          <a:bodyPr wrap="square" lIns="36000" tIns="36000" rIns="36000" bIns="36000" rtlCol="0" anchor="ctr" anchorCtr="0">
            <a:noAutofit/>
          </a:bodyPr>
          <a:lstStyle/>
          <a:p>
            <a:r>
              <a:rPr kumimoji="1" lang="ja-JP" altLang="en-US" sz="1400" dirty="0">
                <a:latin typeface="Meiryo UI" panose="020B0604030504040204" pitchFamily="50" charset="-128"/>
                <a:ea typeface="Meiryo UI" panose="020B0604030504040204" pitchFamily="50" charset="-128"/>
              </a:rPr>
              <a:t>「加入者通知書」に追加加入者について必要事項を記入し基金あて郵送</a:t>
            </a: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～２</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37" name="AutoShape 2">
            <a:extLst>
              <a:ext uri="{FF2B5EF4-FFF2-40B4-BE49-F238E27FC236}">
                <a16:creationId xmlns:a16="http://schemas.microsoft.com/office/drawing/2014/main" id="{36F0BD0A-4FF9-477A-A57A-237905C0BADE}"/>
              </a:ext>
            </a:extLst>
          </p:cNvPr>
          <p:cNvSpPr>
            <a:spLocks noChangeArrowheads="1"/>
          </p:cNvSpPr>
          <p:nvPr/>
        </p:nvSpPr>
        <p:spPr bwMode="auto">
          <a:xfrm>
            <a:off x="7847086" y="3989091"/>
            <a:ext cx="417043" cy="504875"/>
          </a:xfrm>
          <a:prstGeom prst="foldedCorner">
            <a:avLst>
              <a:gd name="adj" fmla="val 22065"/>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dirty="0"/>
          </a:p>
        </p:txBody>
      </p:sp>
      <p:sp>
        <p:nvSpPr>
          <p:cNvPr id="38" name="楕円 37">
            <a:extLst>
              <a:ext uri="{FF2B5EF4-FFF2-40B4-BE49-F238E27FC236}">
                <a16:creationId xmlns:a16="http://schemas.microsoft.com/office/drawing/2014/main" id="{A90EE7BD-A834-4D0F-87E3-C660CA94501A}"/>
              </a:ext>
            </a:extLst>
          </p:cNvPr>
          <p:cNvSpPr/>
          <p:nvPr/>
        </p:nvSpPr>
        <p:spPr>
          <a:xfrm>
            <a:off x="7747593" y="3875646"/>
            <a:ext cx="308014" cy="357928"/>
          </a:xfrm>
          <a:prstGeom prst="ellipse">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a:t>
            </a:r>
          </a:p>
        </p:txBody>
      </p:sp>
      <p:sp>
        <p:nvSpPr>
          <p:cNvPr id="39" name="テキスト ボックス 105">
            <a:extLst>
              <a:ext uri="{FF2B5EF4-FFF2-40B4-BE49-F238E27FC236}">
                <a16:creationId xmlns:a16="http://schemas.microsoft.com/office/drawing/2014/main" id="{CE3B6451-A8FF-46F9-B5FD-8EE09C57FD2C}"/>
              </a:ext>
            </a:extLst>
          </p:cNvPr>
          <p:cNvSpPr txBox="1">
            <a:spLocks noChangeArrowheads="1"/>
          </p:cNvSpPr>
          <p:nvPr/>
        </p:nvSpPr>
        <p:spPr bwMode="auto">
          <a:xfrm>
            <a:off x="278408" y="155338"/>
            <a:ext cx="9151642"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2400" b="1" dirty="0">
                <a:solidFill>
                  <a:srgbClr val="002060"/>
                </a:solidFill>
                <a:latin typeface="Meiryo UI" panose="020B0604030504040204" pitchFamily="50" charset="-128"/>
                <a:ea typeface="Meiryo UI" panose="020B0604030504040204" pitchFamily="50" charset="-128"/>
              </a:rPr>
              <a:t>2024</a:t>
            </a:r>
            <a:r>
              <a:rPr lang="ja-JP" altLang="en-US" sz="2400" b="1" dirty="0">
                <a:solidFill>
                  <a:srgbClr val="002060"/>
                </a:solidFill>
                <a:latin typeface="Meiryo UI" panose="020B0604030504040204" pitchFamily="50" charset="-128"/>
                <a:ea typeface="Meiryo UI" panose="020B0604030504040204" pitchFamily="50" charset="-128"/>
              </a:rPr>
              <a:t>年</a:t>
            </a:r>
            <a:r>
              <a:rPr lang="en-US" altLang="ja-JP" sz="2400" b="1" dirty="0">
                <a:solidFill>
                  <a:srgbClr val="002060"/>
                </a:solidFill>
                <a:latin typeface="Meiryo UI" panose="020B0604030504040204" pitchFamily="50" charset="-128"/>
                <a:ea typeface="Meiryo UI" panose="020B0604030504040204" pitchFamily="50" charset="-128"/>
              </a:rPr>
              <a:t>1</a:t>
            </a:r>
            <a:r>
              <a:rPr lang="ja-JP" altLang="en-US" sz="2400" b="1" dirty="0">
                <a:solidFill>
                  <a:srgbClr val="002060"/>
                </a:solidFill>
                <a:latin typeface="Meiryo UI" panose="020B0604030504040204" pitchFamily="50" charset="-128"/>
                <a:ea typeface="Meiryo UI" panose="020B0604030504040204" pitchFamily="50" charset="-128"/>
              </a:rPr>
              <a:t>月にＤＢオンラインサービス導入が間に合わない場合</a:t>
            </a:r>
            <a:endParaRPr lang="en-US" altLang="ja-JP" sz="2400" b="1" dirty="0">
              <a:solidFill>
                <a:srgbClr val="002060"/>
              </a:solidFill>
              <a:latin typeface="Meiryo UI" panose="020B0604030504040204" pitchFamily="50" charset="-128"/>
              <a:ea typeface="Meiryo UI" panose="020B0604030504040204" pitchFamily="50" charset="-128"/>
            </a:endParaRPr>
          </a:p>
          <a:p>
            <a:pPr algn="ctr"/>
            <a:r>
              <a:rPr lang="ja-JP" altLang="en-US" sz="2400" b="1" dirty="0">
                <a:solidFill>
                  <a:srgbClr val="002060"/>
                </a:solidFill>
                <a:latin typeface="Meiryo UI" panose="020B0604030504040204" pitchFamily="50" charset="-128"/>
                <a:ea typeface="Meiryo UI" panose="020B0604030504040204" pitchFamily="50" charset="-128"/>
              </a:rPr>
              <a:t>　　　　　　　　　　　　　　　　　　　　　　　（導入までの過渡期運用）</a:t>
            </a:r>
            <a:endParaRPr lang="en-US" altLang="ja-JP" sz="2400" b="1" dirty="0">
              <a:solidFill>
                <a:srgbClr val="00B050"/>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E710E976-1B45-4314-857F-39804F9AED7C}"/>
              </a:ext>
            </a:extLst>
          </p:cNvPr>
          <p:cNvSpPr txBox="1"/>
          <p:nvPr/>
        </p:nvSpPr>
        <p:spPr>
          <a:xfrm>
            <a:off x="854369" y="6428988"/>
            <a:ext cx="8409555" cy="503590"/>
          </a:xfrm>
          <a:prstGeom prst="rect">
            <a:avLst/>
          </a:prstGeom>
          <a:noFill/>
          <a:ln w="12700">
            <a:noFill/>
          </a:ln>
        </p:spPr>
        <p:txBody>
          <a:bodyPr wrap="square" lIns="36000" tIns="36000" rIns="36000" bIns="36000" rtlCol="0" anchor="ctr" anchorCtr="0">
            <a:spAutoFit/>
          </a:bodyPr>
          <a:lstStyle/>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）書類に代えて、エクセルファイル等の送付での対応も可能です。</a:t>
            </a:r>
          </a:p>
          <a:p>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4673780"/>
      </p:ext>
    </p:extLst>
  </p:cSld>
  <p:clrMapOvr>
    <a:masterClrMapping/>
  </p:clrMapOvr>
</p:sld>
</file>

<file path=ppt/theme/theme1.xml><?xml version="1.0" encoding="utf-8"?>
<a:theme xmlns:a="http://schemas.openxmlformats.org/drawingml/2006/main" name="Office Theme">
  <a:themeElements>
    <a:clrScheme name="ユーザー定義 2">
      <a:dk1>
        <a:sysClr val="windowText" lastClr="000000"/>
      </a:dk1>
      <a:lt1>
        <a:sysClr val="window" lastClr="FFFFFF"/>
      </a:lt1>
      <a:dk2>
        <a:srgbClr val="44546A"/>
      </a:dk2>
      <a:lt2>
        <a:srgbClr val="E7E6E6"/>
      </a:lt2>
      <a:accent1>
        <a:srgbClr val="B74919"/>
      </a:accent1>
      <a:accent2>
        <a:srgbClr val="E9895F"/>
      </a:accent2>
      <a:accent3>
        <a:srgbClr val="F19D19"/>
      </a:accent3>
      <a:accent4>
        <a:srgbClr val="F9D7A3"/>
      </a:accent4>
      <a:accent5>
        <a:srgbClr val="B74919"/>
      </a:accent5>
      <a:accent6>
        <a:srgbClr val="F19D19"/>
      </a:accent6>
      <a:hlink>
        <a:srgbClr val="E9895F"/>
      </a:hlink>
      <a:folHlink>
        <a:srgbClr val="F19D19"/>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ユーザー定義 2">
      <a:dk1>
        <a:sysClr val="windowText" lastClr="000000"/>
      </a:dk1>
      <a:lt1>
        <a:sysClr val="window" lastClr="FFFFFF"/>
      </a:lt1>
      <a:dk2>
        <a:srgbClr val="44546A"/>
      </a:dk2>
      <a:lt2>
        <a:srgbClr val="E7E6E6"/>
      </a:lt2>
      <a:accent1>
        <a:srgbClr val="B74919"/>
      </a:accent1>
      <a:accent2>
        <a:srgbClr val="E9895F"/>
      </a:accent2>
      <a:accent3>
        <a:srgbClr val="F19D19"/>
      </a:accent3>
      <a:accent4>
        <a:srgbClr val="F9D7A3"/>
      </a:accent4>
      <a:accent5>
        <a:srgbClr val="B74919"/>
      </a:accent5>
      <a:accent6>
        <a:srgbClr val="F19D19"/>
      </a:accent6>
      <a:hlink>
        <a:srgbClr val="E9895F"/>
      </a:hlink>
      <a:folHlink>
        <a:srgbClr val="F19D19"/>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18502AFA6EB2A4B9CA5D55279523630" ma:contentTypeVersion="23" ma:contentTypeDescription="新しいドキュメントを作成します。" ma:contentTypeScope="" ma:versionID="077cf41211587ae0821440ee37755cae">
  <xsd:schema xmlns:xsd="http://www.w3.org/2001/XMLSchema" xmlns:xs="http://www.w3.org/2001/XMLSchema" xmlns:p="http://schemas.microsoft.com/office/2006/metadata/properties" xmlns:ns2="e6a8fc53-cb0e-4990-84a2-2cd5e1769308" xmlns:ns3="542bf073-b816-45a3-9d1c-609e0e038740" xmlns:ns4="dc38d33e-9c70-47ad-b680-cff205895a03" targetNamespace="http://schemas.microsoft.com/office/2006/metadata/properties" ma:root="true" ma:fieldsID="f5af0dcf305af849725c1c0449a10845" ns2:_="" ns3:_="" ns4:_="">
    <xsd:import namespace="e6a8fc53-cb0e-4990-84a2-2cd5e1769308"/>
    <xsd:import namespace="542bf073-b816-45a3-9d1c-609e0e038740"/>
    <xsd:import namespace="dc38d33e-9c70-47ad-b680-cff205895a0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4:TaxCatchAll" minOccurs="0"/>
                <xsd:element ref="ns2:_x30d5__x30a1__x30a4__x30eb__x306e__x5834__x6240_" minOccurs="0"/>
                <xsd:element ref="ns2:a00a2297-64ef-455a-b06c-3e70893893b5CountryOrRegion" minOccurs="0"/>
                <xsd:element ref="ns2:a00a2297-64ef-455a-b06c-3e70893893b5State" minOccurs="0"/>
                <xsd:element ref="ns2:a00a2297-64ef-455a-b06c-3e70893893b5City" minOccurs="0"/>
                <xsd:element ref="ns2:a00a2297-64ef-455a-b06c-3e70893893b5PostalCode" minOccurs="0"/>
                <xsd:element ref="ns2:a00a2297-64ef-455a-b06c-3e70893893b5Street" minOccurs="0"/>
                <xsd:element ref="ns2:a00a2297-64ef-455a-b06c-3e70893893b5GeoLoc" minOccurs="0"/>
                <xsd:element ref="ns2:a00a2297-64ef-455a-b06c-3e70893893b5Disp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a8fc53-cb0e-4990-84a2-2cd5e17693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画像タグ" ma:readOnly="false" ma:fieldId="{5cf76f15-5ced-4ddc-b409-7134ff3c332f}" ma:taxonomyMulti="true" ma:sspId="46a120a8-893e-44f6-b926-350a329ade6e" ma:termSetId="09814cd3-568e-fe90-9814-8d621ff8fb84" ma:anchorId="fba54fb3-c3e1-fe81-a776-ca4b69148c4d" ma:open="true" ma:isKeyword="false">
      <xsd:complexType>
        <xsd:sequence>
          <xsd:element ref="pc:Terms" minOccurs="0" maxOccurs="1"/>
        </xsd:sequence>
      </xsd:complexType>
    </xsd:element>
    <xsd:element name="_x30d5__x30a1__x30a4__x30eb__x306e__x5834__x6240_" ma:index="23" nillable="true" ma:displayName="ファイルの場所" ma:format="Dropdown" ma:internalName="_x30d5__x30a1__x30a4__x30eb__x306e__x5834__x6240_">
      <xsd:simpleType>
        <xsd:restriction base="dms:Unknown"/>
      </xsd:simpleType>
    </xsd:element>
    <xsd:element name="a00a2297-64ef-455a-b06c-3e70893893b5CountryOrRegion" ma:index="24" nillable="true" ma:displayName="ファイルの場所: 国/地域" ma:internalName="CountryOrRegion" ma:readOnly="true">
      <xsd:simpleType>
        <xsd:restriction base="dms:Text"/>
      </xsd:simpleType>
    </xsd:element>
    <xsd:element name="a00a2297-64ef-455a-b06c-3e70893893b5State" ma:index="25" nillable="true" ma:displayName="ファイルの場所: 都道府県" ma:internalName="State" ma:readOnly="true">
      <xsd:simpleType>
        <xsd:restriction base="dms:Text"/>
      </xsd:simpleType>
    </xsd:element>
    <xsd:element name="a00a2297-64ef-455a-b06c-3e70893893b5City" ma:index="26" nillable="true" ma:displayName="ファイルの場所:市区町村" ma:internalName="City" ma:readOnly="true">
      <xsd:simpleType>
        <xsd:restriction base="dms:Text"/>
      </xsd:simpleType>
    </xsd:element>
    <xsd:element name="a00a2297-64ef-455a-b06c-3e70893893b5PostalCode" ma:index="27" nillable="true" ma:displayName="ファイルの場所: 郵便番号コード" ma:internalName="PostalCode" ma:readOnly="true">
      <xsd:simpleType>
        <xsd:restriction base="dms:Text"/>
      </xsd:simpleType>
    </xsd:element>
    <xsd:element name="a00a2297-64ef-455a-b06c-3e70893893b5Street" ma:index="28" nillable="true" ma:displayName="ファイルの場所: 番地" ma:internalName="Street" ma:readOnly="true">
      <xsd:simpleType>
        <xsd:restriction base="dms:Text"/>
      </xsd:simpleType>
    </xsd:element>
    <xsd:element name="a00a2297-64ef-455a-b06c-3e70893893b5GeoLoc" ma:index="29" nillable="true" ma:displayName="ファイルの場所: 座標" ma:internalName="GeoLoc" ma:readOnly="true">
      <xsd:simpleType>
        <xsd:restriction base="dms:Unknown"/>
      </xsd:simpleType>
    </xsd:element>
    <xsd:element name="a00a2297-64ef-455a-b06c-3e70893893b5DispName" ma:index="30" nillable="true" ma:displayName="ファイルの場所: 名前" ma:internalName="DispNa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2bf073-b816-45a3-9d1c-609e0e03874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c38d33e-9c70-47ad-b680-cff205895a03"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43F64269-3255-4714-82C5-DEE9B65D3C8D}" ma:internalName="TaxCatchAll" ma:showField="CatchAllData" ma:web="{542bf073-b816-45a3-9d1c-609e0e03874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6a8fc53-cb0e-4990-84a2-2cd5e1769308">
      <Terms xmlns="http://schemas.microsoft.com/office/infopath/2007/PartnerControls"/>
    </lcf76f155ced4ddcb4097134ff3c332f>
    <TaxCatchAll xmlns="dc38d33e-9c70-47ad-b680-cff205895a03" xsi:nil="true"/>
    <_x30d5__x30a1__x30a4__x30eb__x306e__x5834__x6240_ xmlns="e6a8fc53-cb0e-4990-84a2-2cd5e1769308" xsi:nil="true"/>
  </documentManagement>
</p:properties>
</file>

<file path=customXml/itemProps1.xml><?xml version="1.0" encoding="utf-8"?>
<ds:datastoreItem xmlns:ds="http://schemas.openxmlformats.org/officeDocument/2006/customXml" ds:itemID="{1D31C3E6-E6B3-4605-8B2D-9457531E75E9}">
  <ds:schemaRefs>
    <ds:schemaRef ds:uri="http://schemas.microsoft.com/sharepoint/v3/contenttype/forms"/>
  </ds:schemaRefs>
</ds:datastoreItem>
</file>

<file path=customXml/itemProps2.xml><?xml version="1.0" encoding="utf-8"?>
<ds:datastoreItem xmlns:ds="http://schemas.openxmlformats.org/officeDocument/2006/customXml" ds:itemID="{A036B6BE-BF5B-4E73-90F2-EB3501DB11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a8fc53-cb0e-4990-84a2-2cd5e1769308"/>
    <ds:schemaRef ds:uri="542bf073-b816-45a3-9d1c-609e0e038740"/>
    <ds:schemaRef ds:uri="dc38d33e-9c70-47ad-b680-cff205895a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B796F1F-CBD0-4B3E-B173-64EE7913F96D}">
  <ds:schemaRefs>
    <ds:schemaRef ds:uri="http://purl.org/dc/dcmitype/"/>
    <ds:schemaRef ds:uri="http://purl.org/dc/elements/1.1/"/>
    <ds:schemaRef ds:uri="http://schemas.microsoft.com/office/2006/metadata/properties"/>
    <ds:schemaRef ds:uri="542bf073-b816-45a3-9d1c-609e0e038740"/>
    <ds:schemaRef ds:uri="http://schemas.microsoft.com/office/infopath/2007/PartnerControls"/>
    <ds:schemaRef ds:uri="http://schemas.openxmlformats.org/package/2006/metadata/core-properties"/>
    <ds:schemaRef ds:uri="dc38d33e-9c70-47ad-b680-cff205895a03"/>
    <ds:schemaRef ds:uri="http://schemas.microsoft.com/office/2006/documentManagement/types"/>
    <ds:schemaRef ds:uri="e6a8fc53-cb0e-4990-84a2-2cd5e1769308"/>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1631</Words>
  <Application>Microsoft Office PowerPoint</Application>
  <PresentationFormat>A4 210 x 297 mm</PresentationFormat>
  <Paragraphs>252</Paragraphs>
  <Slides>12</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12</vt:i4>
      </vt:variant>
    </vt:vector>
  </HeadingPairs>
  <TitlesOfParts>
    <vt:vector size="24" baseType="lpstr">
      <vt:lpstr>Meiryo UI</vt:lpstr>
      <vt:lpstr>ＭＳ Ｐゴシック</vt:lpstr>
      <vt:lpstr>ＭＳ ゴシック</vt:lpstr>
      <vt:lpstr>Yu Gothic</vt:lpstr>
      <vt:lpstr>Yu Gothic</vt:lpstr>
      <vt:lpstr>Arial</vt:lpstr>
      <vt:lpstr>Calibri</vt:lpstr>
      <vt:lpstr>Calibri Light</vt:lpstr>
      <vt:lpstr>Wingdings</vt:lpstr>
      <vt:lpstr>Office Theme</vt:lpstr>
      <vt:lpstr>Office ​​テーマ</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2022-08-01T12:09:01Z</dcterms:created>
  <dcterms:modified xsi:type="dcterms:W3CDTF">2023-06-05T05:32:36Z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0x010100318502AFA6EB2A4B9CA5D55279523630</vt:lpwstr>
  </property>
  <property fmtid="{D5CDD505-2E9C-101B-9397-08002B2CF9AE}" pid="3" name="MediaServiceImageTags">
    <vt:lpwstr/>
  </property>
</Properties>
</file>